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81" r:id="rId1"/>
  </p:sldMasterIdLst>
  <p:notesMasterIdLst>
    <p:notesMasterId r:id="rId15"/>
  </p:notesMasterIdLst>
  <p:handoutMasterIdLst>
    <p:handoutMasterId r:id="rId16"/>
  </p:handoutMasterIdLst>
  <p:sldIdLst>
    <p:sldId id="343" r:id="rId2"/>
    <p:sldId id="843" r:id="rId3"/>
    <p:sldId id="1092" r:id="rId4"/>
    <p:sldId id="842" r:id="rId5"/>
    <p:sldId id="436" r:id="rId6"/>
    <p:sldId id="422" r:id="rId7"/>
    <p:sldId id="424" r:id="rId8"/>
    <p:sldId id="468" r:id="rId9"/>
    <p:sldId id="419" r:id="rId10"/>
    <p:sldId id="467" r:id="rId11"/>
    <p:sldId id="465" r:id="rId12"/>
    <p:sldId id="464" r:id="rId13"/>
    <p:sldId id="437" r:id="rId14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10"/>
    <a:srgbClr val="385723"/>
    <a:srgbClr val="006600"/>
    <a:srgbClr val="008000"/>
    <a:srgbClr val="C55A11"/>
    <a:srgbClr val="860C0C"/>
    <a:srgbClr val="9ECB7F"/>
    <a:srgbClr val="78B64E"/>
    <a:srgbClr val="999999"/>
    <a:srgbClr val="AEC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5322" autoAdjust="0"/>
  </p:normalViewPr>
  <p:slideViewPr>
    <p:cSldViewPr snapToGrid="0">
      <p:cViewPr varScale="1">
        <p:scale>
          <a:sx n="105" d="100"/>
          <a:sy n="105" d="100"/>
        </p:scale>
        <p:origin x="630" y="114"/>
      </p:cViewPr>
      <p:guideLst>
        <p:guide orient="horz" pos="2092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9264"/>
        <c:axId val="38977920"/>
      </c:lineChart>
      <c:catAx>
        <c:axId val="38939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77920"/>
        <c:crosses val="autoZero"/>
        <c:auto val="1"/>
        <c:lblAlgn val="ctr"/>
        <c:lblOffset val="100"/>
        <c:noMultiLvlLbl val="0"/>
      </c:catAx>
      <c:valAx>
        <c:axId val="38977920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389392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21856"/>
        <c:axId val="140523392"/>
      </c:lineChart>
      <c:catAx>
        <c:axId val="14052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523392"/>
        <c:crosses val="autoZero"/>
        <c:auto val="1"/>
        <c:lblAlgn val="ctr"/>
        <c:lblOffset val="100"/>
        <c:noMultiLvlLbl val="0"/>
      </c:catAx>
      <c:valAx>
        <c:axId val="140523392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40521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21856"/>
        <c:axId val="140523392"/>
      </c:lineChart>
      <c:catAx>
        <c:axId val="14052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523392"/>
        <c:crosses val="autoZero"/>
        <c:auto val="1"/>
        <c:lblAlgn val="ctr"/>
        <c:lblOffset val="100"/>
        <c:noMultiLvlLbl val="0"/>
      </c:catAx>
      <c:valAx>
        <c:axId val="140523392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405218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25632"/>
        <c:axId val="123927168"/>
      </c:lineChart>
      <c:catAx>
        <c:axId val="12392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927168"/>
        <c:crosses val="autoZero"/>
        <c:auto val="1"/>
        <c:lblAlgn val="ctr"/>
        <c:lblOffset val="100"/>
        <c:noMultiLvlLbl val="0"/>
      </c:catAx>
      <c:valAx>
        <c:axId val="123927168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239256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491801972412833E-2"/>
          <c:y val="1.8985788784393401E-2"/>
          <c:w val="0.93879289037077185"/>
          <c:h val="0.421095844231656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49056"/>
        <c:axId val="123950592"/>
      </c:lineChart>
      <c:catAx>
        <c:axId val="12394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950592"/>
        <c:crosses val="autoZero"/>
        <c:auto val="1"/>
        <c:lblAlgn val="ctr"/>
        <c:lblOffset val="100"/>
        <c:noMultiLvlLbl val="0"/>
      </c:catAx>
      <c:valAx>
        <c:axId val="123950592"/>
        <c:scaling>
          <c:orientation val="minMax"/>
          <c:max val="120"/>
          <c:min val="90"/>
        </c:scaling>
        <c:delete val="1"/>
        <c:axPos val="l"/>
        <c:numFmt formatCode="General" sourceLinked="1"/>
        <c:majorTickMark val="none"/>
        <c:minorTickMark val="none"/>
        <c:tickLblPos val="nextTo"/>
        <c:crossAx val="123949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7660439112507604"/>
          <c:w val="1"/>
          <c:h val="0.10993236076971381"/>
        </c:manualLayout>
      </c:layout>
      <c:overlay val="0"/>
    </c:legend>
    <c:plotVisOnly val="1"/>
    <c:dispBlanksAs val="gap"/>
    <c:showDLblsOverMax val="0"/>
  </c:chart>
  <c:spPr>
    <a:noFill/>
    <a:ln w="0">
      <a:noFill/>
    </a:ln>
  </c:spPr>
  <c:txPr>
    <a:bodyPr/>
    <a:lstStyle/>
    <a:p>
      <a:pPr>
        <a:defRPr sz="1800">
          <a:solidFill>
            <a:schemeClr val="accent4"/>
          </a:solidFill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351" cy="496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37" y="2"/>
            <a:ext cx="2946351" cy="496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03BD9-EB2E-4F57-962B-E469779CEFB7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30473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37" y="9430473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33D4-957B-4589-849F-05AC02CD5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45659" cy="4985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6"/>
            <a:ext cx="2945659" cy="4985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87A0A6-D1A9-4AA0-9020-20FDE50DC583}" type="datetimeFigureOut">
              <a:rPr lang="ru-RU"/>
              <a:pPr>
                <a:defRPr/>
              </a:pPr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556"/>
            <a:ext cx="5438140" cy="39090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9677"/>
            <a:ext cx="2945659" cy="4985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9677"/>
            <a:ext cx="2945659" cy="4985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76B9CF-F16D-4F89-B690-46B4E292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4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6B9CF-F16D-4F89-B690-46B4E292A9F3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95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B9CF-F16D-4F89-B690-46B4E292A9F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76B9CF-F16D-4F89-B690-46B4E292A9F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9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2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1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6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3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2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0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6DD29-AE9D-4420-BFC6-7821740F5DB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0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2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75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ft_Blank"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</a:lstStyle>
          <a:p>
            <a:fld id="{32EDDCB2-218D-4C97-9CE1-D305ABCBCA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91227" y="6621232"/>
            <a:ext cx="379783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200" b="1" dirty="0">
                <a:solidFill>
                  <a:schemeClr val="bg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Управление экономического развития Липецкой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808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4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0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250825" y="723900"/>
            <a:ext cx="11880000" cy="0"/>
          </a:xfrm>
          <a:prstGeom prst="line">
            <a:avLst/>
          </a:prstGeom>
          <a:ln w="22225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8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95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6" r:id="rId12"/>
    <p:sldLayoutId id="214748399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chart" Target="../charts/chart5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1842" y="2133600"/>
            <a:ext cx="8584387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МСП в Липецкой области в 2022 году.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4448175" y="4362445"/>
            <a:ext cx="2857501" cy="981078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5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279400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«Туризм» с 2022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5" y="2011279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" y="1314051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0F2774-A977-451B-859B-4BB81C82A206}"/>
              </a:ext>
            </a:extLst>
          </p:cNvPr>
          <p:cNvSpPr txBox="1"/>
          <p:nvPr/>
        </p:nvSpPr>
        <p:spPr>
          <a:xfrm>
            <a:off x="856590" y="1358801"/>
            <a:ext cx="3903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15 000 тыс. руб.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00CB-731D-42CD-B17F-D1E0949BCE57}"/>
              </a:ext>
            </a:extLst>
          </p:cNvPr>
          <p:cNvSpPr txBox="1"/>
          <p:nvPr/>
        </p:nvSpPr>
        <p:spPr>
          <a:xfrm>
            <a:off x="999813" y="3244334"/>
            <a:ext cx="5242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Приоритетные виды деятельности:</a:t>
            </a:r>
            <a:endParaRPr lang="ru-RU" sz="1400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E8907D-2246-492E-9166-92B1DC2B7242}"/>
              </a:ext>
            </a:extLst>
          </p:cNvPr>
          <p:cNvSpPr txBox="1"/>
          <p:nvPr/>
        </p:nvSpPr>
        <p:spPr>
          <a:xfrm>
            <a:off x="140563" y="786332"/>
            <a:ext cx="1033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Основная задача: реализация значимых для региона инвестиционных проектов</a:t>
            </a: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" y="2919879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E0B800-6F00-4CCB-94ED-3949CBDBD34E}"/>
              </a:ext>
            </a:extLst>
          </p:cNvPr>
          <p:cNvSpPr txBox="1"/>
          <p:nvPr/>
        </p:nvSpPr>
        <p:spPr>
          <a:xfrm>
            <a:off x="856590" y="1802308"/>
            <a:ext cx="706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FDA0-FBA9-4F23-ABF5-C1369D43F0EE}"/>
              </a:ext>
            </a:extLst>
          </p:cNvPr>
          <p:cNvSpPr txBox="1"/>
          <p:nvPr/>
        </p:nvSpPr>
        <p:spPr>
          <a:xfrm>
            <a:off x="2623685" y="1804105"/>
            <a:ext cx="47500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30%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использование средств гранта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ввода в эксплуатацию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осуществление деятельности – 5 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создание 1 рабочего места на 2 </a:t>
            </a: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млн.руб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 гранта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AAB7F1-26CE-439E-A885-49A51B95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2" y="4526264"/>
            <a:ext cx="2944099" cy="167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AE71533-4325-4A2D-8B83-0816C5F59524}"/>
              </a:ext>
            </a:extLst>
          </p:cNvPr>
          <p:cNvSpPr txBox="1"/>
          <p:nvPr/>
        </p:nvSpPr>
        <p:spPr>
          <a:xfrm>
            <a:off x="1404250" y="6222928"/>
            <a:ext cx="2216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Гостиницы, общепит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C633F21-ADC2-427F-A5CA-4D2AF731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72" y="4532750"/>
            <a:ext cx="2700319" cy="16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441624-B25F-40E8-9903-3F766CDF94E7}"/>
              </a:ext>
            </a:extLst>
          </p:cNvPr>
          <p:cNvSpPr txBox="1"/>
          <p:nvPr/>
        </p:nvSpPr>
        <p:spPr>
          <a:xfrm>
            <a:off x="5506195" y="6198869"/>
            <a:ext cx="2216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Досуг, развлечения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5E8B4-C501-4D74-8BB6-E83CEEAB4D17}"/>
              </a:ext>
            </a:extLst>
          </p:cNvPr>
          <p:cNvSpPr txBox="1"/>
          <p:nvPr/>
        </p:nvSpPr>
        <p:spPr>
          <a:xfrm>
            <a:off x="999153" y="3793921"/>
            <a:ext cx="70679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приема документов </a:t>
            </a:r>
            <a:r>
              <a:rPr lang="en-US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(</a:t>
            </a: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план)</a:t>
            </a:r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</a:t>
            </a:r>
            <a:r>
              <a:rPr lang="ru-RU" b="1" kern="51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 15.02.2022 – 16.03.2022 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8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02F7D-349A-4116-98E2-E004CAFEA7FB}"/>
              </a:ext>
            </a:extLst>
          </p:cNvPr>
          <p:cNvSpPr txBox="1"/>
          <p:nvPr/>
        </p:nvSpPr>
        <p:spPr>
          <a:xfrm>
            <a:off x="211008" y="103937"/>
            <a:ext cx="11569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Компенсируются затраты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6994" y="718575"/>
            <a:ext cx="8055006" cy="59181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25200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приобретение земельных участков, разработка проектной документации, приобретение, строительство, реконструкция зданий, сооружений, помещений, и их подключение к электрическим, водо-, газо- и теплопроводным сетям;</a:t>
            </a:r>
          </a:p>
          <a:p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создание основных средств, необходимых для реализации инвестиционного проекта;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приобретение основных средств, мебели, материалов, инвентаря, необходимых для реализации инвестиционного проекта. </a:t>
            </a: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pPr>
              <a:buFont typeface="Arial" charset="0"/>
              <a:buChar char="•"/>
            </a:pPr>
            <a:endParaRPr lang="ru-RU" alt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8" y="1127464"/>
            <a:ext cx="3930158" cy="2550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6" y="3677633"/>
            <a:ext cx="3895448" cy="276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0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DCB2-218D-4C97-9CE1-D305ABCBCAC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02F7D-349A-4116-98E2-E004CAFEA7FB}"/>
              </a:ext>
            </a:extLst>
          </p:cNvPr>
          <p:cNvSpPr txBox="1"/>
          <p:nvPr/>
        </p:nvSpPr>
        <p:spPr>
          <a:xfrm>
            <a:off x="61175" y="53900"/>
            <a:ext cx="11569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>
              <a:defRPr/>
            </a:pPr>
            <a:r>
              <a:rPr lang="ru-RU" alt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Субсидия для продвижения товаров на </a:t>
            </a:r>
            <a:r>
              <a:rPr lang="ru-RU" altLang="ru-RU" sz="3200" b="1" dirty="0" err="1">
                <a:solidFill>
                  <a:srgbClr val="385723"/>
                </a:solidFill>
                <a:latin typeface="Arial Narrow" panose="020B0606020202030204" pitchFamily="34" charset="0"/>
              </a:rPr>
              <a:t>маркетплейсах</a:t>
            </a:r>
            <a:endParaRPr lang="ru-RU" altLang="ru-RU" sz="32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7288" y="346287"/>
            <a:ext cx="8744712" cy="591811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tIns="252000"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Получатели субсидии: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субъекты МСП;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действующие поставщики торговых площадок;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ОКВЭД – «обрабатывающие производства» раздел С.</a:t>
            </a:r>
          </a:p>
          <a:p>
            <a:endParaRPr lang="ru-RU" sz="12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Размер субсидии: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до 500 тыс. руб. по фактически понесенным затратам, в размере 50% затрат, произведенных в году предшествующему текущему финансовому году, и текущем финансовом году.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Компенсируются затраты: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комиссии и тарифы маркетплейса за услуги связанные с реализацией товаров собственного производства за исключением рекламы и </a:t>
            </a: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фотоуслуг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.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Срок приема документов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план)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июль 2022 г.</a:t>
            </a: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Условия: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регистрация в качестве налогоплательщика на территории области;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 среднемесячная заработная плата - не менее 100% от среднемесячной заработной платы по отрасли;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 получатель субсидии является действующим поставщиком торговой площадки;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осуществление предпринимательскую  деятельность в течение 2 лет с момента получения субсидии.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" charset="0"/>
              </a:rPr>
              <a:t> сохранение численности работников не менее 90% от численности на дату подачи заявки</a:t>
            </a: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  <a:p>
            <a:pPr>
              <a:buFont typeface="Arial" charset="0"/>
              <a:buChar char="•"/>
            </a:pPr>
            <a:endParaRPr lang="ru-RU" alt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9" y="1189607"/>
            <a:ext cx="3537805" cy="2431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" y="4318865"/>
            <a:ext cx="3692313" cy="210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2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ru-RU"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549" y="127829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5723"/>
                </a:solidFill>
                <a:latin typeface="Arial Narrow" panose="020B0606020202030204" pitchFamily="34" charset="0"/>
              </a:rPr>
              <a:t>Центр «Мой бизнес»</a:t>
            </a:r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id="{86A46C69-9953-484C-9FB0-B5B63A763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6" y="2736070"/>
            <a:ext cx="2542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Бесплатное обучение, консультации, форумы</a:t>
            </a:r>
          </a:p>
        </p:txBody>
      </p:sp>
      <p:sp>
        <p:nvSpPr>
          <p:cNvPr id="13" name="TextBox 54">
            <a:extLst>
              <a:ext uri="{FF2B5EF4-FFF2-40B4-BE49-F238E27FC236}">
                <a16:creationId xmlns:a16="http://schemas.microsoft.com/office/drawing/2014/main" id="{71C759E7-4189-4A95-8C9A-315AF7B8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6" y="1784727"/>
            <a:ext cx="2772779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Регистрация ИП/ООО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Открытие счета</a:t>
            </a:r>
          </a:p>
        </p:txBody>
      </p:sp>
      <p:sp>
        <p:nvSpPr>
          <p:cNvPr id="19" name="TextBox 54">
            <a:extLst>
              <a:ext uri="{FF2B5EF4-FFF2-40B4-BE49-F238E27FC236}">
                <a16:creationId xmlns:a16="http://schemas.microsoft.com/office/drawing/2014/main" id="{5CF7D2F3-9C98-49A4-B198-3B11E7735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6" y="5228066"/>
            <a:ext cx="2924843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Регистрация товарных знаков, сертификация, стандартизация</a:t>
            </a: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7E20A5C5-A8C0-4790-A834-1709EA4F3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643" y="1028418"/>
            <a:ext cx="181909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33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Гранты, субсидии</a:t>
            </a:r>
          </a:p>
        </p:txBody>
      </p:sp>
      <p:sp>
        <p:nvSpPr>
          <p:cNvPr id="21" name="TextBox 54">
            <a:extLst>
              <a:ext uri="{FF2B5EF4-FFF2-40B4-BE49-F238E27FC236}">
                <a16:creationId xmlns:a16="http://schemas.microsoft.com/office/drawing/2014/main" id="{6E75F290-B804-4160-A3BF-42A8DC63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030" y="5220535"/>
            <a:ext cx="4265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Выставки, бизнес-миссии по РФ и за рубежом</a:t>
            </a:r>
          </a:p>
        </p:txBody>
      </p:sp>
      <p:sp>
        <p:nvSpPr>
          <p:cNvPr id="22" name="TextBox 54">
            <a:extLst>
              <a:ext uri="{FF2B5EF4-FFF2-40B4-BE49-F238E27FC236}">
                <a16:creationId xmlns:a16="http://schemas.microsoft.com/office/drawing/2014/main" id="{8C4C8E59-065A-4F00-934E-3D734C38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071" y="7655634"/>
            <a:ext cx="1999520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33" b="1" dirty="0">
                <a:solidFill>
                  <a:srgbClr val="385723"/>
                </a:solidFill>
                <a:latin typeface="Arial" panose="020B0604020202020204" pitchFamily="34" charset="0"/>
              </a:rPr>
              <a:t>Льготная аренда</a:t>
            </a:r>
          </a:p>
        </p:txBody>
      </p:sp>
      <p:sp>
        <p:nvSpPr>
          <p:cNvPr id="23" name="TextBox 54">
            <a:extLst>
              <a:ext uri="{FF2B5EF4-FFF2-40B4-BE49-F238E27FC236}">
                <a16:creationId xmlns:a16="http://schemas.microsoft.com/office/drawing/2014/main" id="{0BDF0DC2-D950-4FE9-AF31-78605029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360" y="1922693"/>
            <a:ext cx="2158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Микрозаймы, гарантии</a:t>
            </a: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931B4F12-81A8-4725-BB5E-7C5F24BC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360" y="3659635"/>
            <a:ext cx="3688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Поддержка участников кластеров</a:t>
            </a:r>
          </a:p>
        </p:txBody>
      </p:sp>
      <p:sp>
        <p:nvSpPr>
          <p:cNvPr id="25" name="TextBox 54">
            <a:extLst>
              <a:ext uri="{FF2B5EF4-FFF2-40B4-BE49-F238E27FC236}">
                <a16:creationId xmlns:a16="http://schemas.microsoft.com/office/drawing/2014/main" id="{698D8EC5-65C7-4A09-9610-547FA22D4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360" y="2771782"/>
            <a:ext cx="4593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Поддержка производственных предприятий</a:t>
            </a: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91E1B1C6-7848-417E-A4FA-934422F4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6" y="3677282"/>
            <a:ext cx="1765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Выход на экспорт</a:t>
            </a:r>
          </a:p>
        </p:txBody>
      </p:sp>
      <p:sp>
        <p:nvSpPr>
          <p:cNvPr id="27" name="TextBox 54">
            <a:extLst>
              <a:ext uri="{FF2B5EF4-FFF2-40B4-BE49-F238E27FC236}">
                <a16:creationId xmlns:a16="http://schemas.microsoft.com/office/drawing/2014/main" id="{31EDC017-B7DC-48C4-BBC6-33A6FA15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42" y="1042153"/>
            <a:ext cx="2387467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Помощь в составлении бизнес-плана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DBFFA1F-9E86-4767-968F-404D91D1D308}"/>
              </a:ext>
            </a:extLst>
          </p:cNvPr>
          <p:cNvGrpSpPr/>
          <p:nvPr/>
        </p:nvGrpSpPr>
        <p:grpSpPr>
          <a:xfrm>
            <a:off x="6107107" y="5154260"/>
            <a:ext cx="727456" cy="727456"/>
            <a:chOff x="3331794" y="705831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617C818-2EA0-4001-8D97-09A293881AC5}"/>
                </a:ext>
              </a:extLst>
            </p:cNvPr>
            <p:cNvSpPr/>
            <p:nvPr/>
          </p:nvSpPr>
          <p:spPr>
            <a:xfrm>
              <a:off x="3331794" y="705831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A089DDD-F386-42FF-A27D-48FC55B32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9182" y="866756"/>
              <a:ext cx="486742" cy="486742"/>
            </a:xfrm>
            <a:prstGeom prst="rect">
              <a:avLst/>
            </a:prstGeom>
            <a:grpFill/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A8C2481-D8ED-4B6C-ABD3-7E8BB25BB3D1}"/>
              </a:ext>
            </a:extLst>
          </p:cNvPr>
          <p:cNvGrpSpPr/>
          <p:nvPr/>
        </p:nvGrpSpPr>
        <p:grpSpPr>
          <a:xfrm>
            <a:off x="329832" y="4306842"/>
            <a:ext cx="727456" cy="727456"/>
            <a:chOff x="6200709" y="6110638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3A305283-C0E3-4C4E-B134-FCF60F13BCA9}"/>
                </a:ext>
              </a:extLst>
            </p:cNvPr>
            <p:cNvSpPr/>
            <p:nvPr/>
          </p:nvSpPr>
          <p:spPr>
            <a:xfrm>
              <a:off x="6200709" y="6110638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19BB740-02E0-434F-8B8A-5CF7D987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9738" y="6286972"/>
              <a:ext cx="500366" cy="500366"/>
            </a:xfrm>
            <a:prstGeom prst="rect">
              <a:avLst/>
            </a:prstGeom>
            <a:grpFill/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9DF3301-6922-4474-9339-60EC518BF9BB}"/>
              </a:ext>
            </a:extLst>
          </p:cNvPr>
          <p:cNvGrpSpPr/>
          <p:nvPr/>
        </p:nvGrpSpPr>
        <p:grpSpPr>
          <a:xfrm>
            <a:off x="327436" y="919026"/>
            <a:ext cx="727456" cy="727456"/>
            <a:chOff x="8209466" y="1674123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3DA13DBA-D386-4977-A0C0-ADDF4EC43002}"/>
                </a:ext>
              </a:extLst>
            </p:cNvPr>
            <p:cNvSpPr/>
            <p:nvPr/>
          </p:nvSpPr>
          <p:spPr>
            <a:xfrm>
              <a:off x="8209466" y="1674123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5F06FD6-7137-4596-BE1C-8DF2E600F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770" y="1864086"/>
              <a:ext cx="443345" cy="443345"/>
            </a:xfrm>
            <a:prstGeom prst="rect">
              <a:avLst/>
            </a:prstGeom>
            <a:grpFill/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BAAB5403-C2DC-4D80-A93A-10582389A40F}"/>
              </a:ext>
            </a:extLst>
          </p:cNvPr>
          <p:cNvGrpSpPr/>
          <p:nvPr/>
        </p:nvGrpSpPr>
        <p:grpSpPr>
          <a:xfrm>
            <a:off x="352092" y="5154671"/>
            <a:ext cx="727456" cy="727456"/>
            <a:chOff x="7591397" y="5772769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ACBF5C28-4AB6-4716-BCCB-6444F8329E62}"/>
                </a:ext>
              </a:extLst>
            </p:cNvPr>
            <p:cNvSpPr/>
            <p:nvPr/>
          </p:nvSpPr>
          <p:spPr>
            <a:xfrm>
              <a:off x="7591397" y="5772769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626FAF23-AE0B-484B-BF86-5556F9DDD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2596" y="5925846"/>
              <a:ext cx="482853" cy="482853"/>
            </a:xfrm>
            <a:prstGeom prst="rect">
              <a:avLst/>
            </a:prstGeom>
            <a:grpFill/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51C42E2-47F0-4053-AA0E-EF43471AFC91}"/>
              </a:ext>
            </a:extLst>
          </p:cNvPr>
          <p:cNvGrpSpPr/>
          <p:nvPr/>
        </p:nvGrpSpPr>
        <p:grpSpPr>
          <a:xfrm>
            <a:off x="341868" y="2613249"/>
            <a:ext cx="727456" cy="727456"/>
            <a:chOff x="6924727" y="686055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745D0D2-6B6D-4ECD-ABA1-7027869F019C}"/>
                </a:ext>
              </a:extLst>
            </p:cNvPr>
            <p:cNvSpPr/>
            <p:nvPr/>
          </p:nvSpPr>
          <p:spPr>
            <a:xfrm>
              <a:off x="6924727" y="686055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0B185F08-9C67-49E0-A4B7-B95DF3B24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43" y="839753"/>
              <a:ext cx="462413" cy="462413"/>
            </a:xfrm>
            <a:prstGeom prst="rect">
              <a:avLst/>
            </a:prstGeom>
            <a:grpFill/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0EE22D3-3775-45FB-B820-4286C999388A}"/>
              </a:ext>
            </a:extLst>
          </p:cNvPr>
          <p:cNvGrpSpPr/>
          <p:nvPr/>
        </p:nvGrpSpPr>
        <p:grpSpPr>
          <a:xfrm>
            <a:off x="327240" y="3457834"/>
            <a:ext cx="727456" cy="727456"/>
            <a:chOff x="5293873" y="411489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E0FA335F-39B0-44A2-9583-69198EED0ECE}"/>
                </a:ext>
              </a:extLst>
            </p:cNvPr>
            <p:cNvSpPr/>
            <p:nvPr/>
          </p:nvSpPr>
          <p:spPr>
            <a:xfrm>
              <a:off x="5293873" y="411489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0100B1-E6C2-4ACE-A069-D5DC7F64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326" y="541357"/>
              <a:ext cx="514979" cy="514979"/>
            </a:xfrm>
            <a:prstGeom prst="rect">
              <a:avLst/>
            </a:prstGeom>
            <a:grpFill/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907DA9D4-39BC-4D31-A27E-6392E85F8409}"/>
              </a:ext>
            </a:extLst>
          </p:cNvPr>
          <p:cNvGrpSpPr/>
          <p:nvPr/>
        </p:nvGrpSpPr>
        <p:grpSpPr>
          <a:xfrm>
            <a:off x="6096000" y="3467959"/>
            <a:ext cx="727456" cy="727456"/>
            <a:chOff x="2840593" y="5777625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B7B76A68-989D-4C61-AAC3-980E75525AFF}"/>
                </a:ext>
              </a:extLst>
            </p:cNvPr>
            <p:cNvSpPr/>
            <p:nvPr/>
          </p:nvSpPr>
          <p:spPr>
            <a:xfrm>
              <a:off x="2840593" y="5777625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3331E25-F555-4C64-9EC9-CB3DADC9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2652" y="5894235"/>
              <a:ext cx="537767" cy="537767"/>
            </a:xfrm>
            <a:prstGeom prst="rect">
              <a:avLst/>
            </a:prstGeom>
            <a:grpFill/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7FF8560-451B-4387-A85D-C057D9C4C3C0}"/>
              </a:ext>
            </a:extLst>
          </p:cNvPr>
          <p:cNvGrpSpPr/>
          <p:nvPr/>
        </p:nvGrpSpPr>
        <p:grpSpPr>
          <a:xfrm>
            <a:off x="6089187" y="1762486"/>
            <a:ext cx="727456" cy="727456"/>
            <a:chOff x="1754825" y="4757953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A966BED-DB47-41A2-9594-61451956751B}"/>
                </a:ext>
              </a:extLst>
            </p:cNvPr>
            <p:cNvSpPr/>
            <p:nvPr/>
          </p:nvSpPr>
          <p:spPr>
            <a:xfrm>
              <a:off x="1754825" y="4757953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56FE9CF6-ACB4-4C1B-B824-EE0D596C7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613" y="4884911"/>
              <a:ext cx="542692" cy="542692"/>
            </a:xfrm>
            <a:prstGeom prst="rect">
              <a:avLst/>
            </a:prstGeom>
            <a:grpFill/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31B90B7-2248-4A4D-81E1-634307309152}"/>
              </a:ext>
            </a:extLst>
          </p:cNvPr>
          <p:cNvGrpSpPr/>
          <p:nvPr/>
        </p:nvGrpSpPr>
        <p:grpSpPr>
          <a:xfrm>
            <a:off x="6096000" y="901394"/>
            <a:ext cx="727456" cy="727456"/>
            <a:chOff x="1489080" y="3308177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C586F5B-FED3-4810-978C-8B8355EBE960}"/>
                </a:ext>
              </a:extLst>
            </p:cNvPr>
            <p:cNvSpPr/>
            <p:nvPr/>
          </p:nvSpPr>
          <p:spPr>
            <a:xfrm>
              <a:off x="1489080" y="3308177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0D411754-5F7F-4927-B697-ABBD4F11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619" y="3450691"/>
              <a:ext cx="497942" cy="497942"/>
            </a:xfrm>
            <a:prstGeom prst="rect">
              <a:avLst/>
            </a:prstGeom>
            <a:grpFill/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6FB40ED-FF94-4CC9-ABBE-F4326F3D0F3A}"/>
              </a:ext>
            </a:extLst>
          </p:cNvPr>
          <p:cNvGrpSpPr/>
          <p:nvPr/>
        </p:nvGrpSpPr>
        <p:grpSpPr>
          <a:xfrm>
            <a:off x="6089187" y="4310900"/>
            <a:ext cx="727456" cy="727456"/>
            <a:chOff x="8491171" y="4666398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64CE842-A5C7-45F2-BE38-324B6662B859}"/>
                </a:ext>
              </a:extLst>
            </p:cNvPr>
            <p:cNvSpPr/>
            <p:nvPr/>
          </p:nvSpPr>
          <p:spPr>
            <a:xfrm>
              <a:off x="8491171" y="4666398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E0B44345-C9CE-46DD-83A7-98E9A21EC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233" y="4792877"/>
              <a:ext cx="518139" cy="518139"/>
            </a:xfrm>
            <a:prstGeom prst="rect">
              <a:avLst/>
            </a:prstGeom>
            <a:grpFill/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5B6840D0-19EB-4DA6-A7BD-5580DB6CABC9}"/>
              </a:ext>
            </a:extLst>
          </p:cNvPr>
          <p:cNvGrpSpPr/>
          <p:nvPr/>
        </p:nvGrpSpPr>
        <p:grpSpPr>
          <a:xfrm>
            <a:off x="6089187" y="2628874"/>
            <a:ext cx="727456" cy="727456"/>
            <a:chOff x="2008983" y="1572372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3198D0B7-2950-44AA-A34D-F7C35D971EF9}"/>
                </a:ext>
              </a:extLst>
            </p:cNvPr>
            <p:cNvSpPr/>
            <p:nvPr/>
          </p:nvSpPr>
          <p:spPr>
            <a:xfrm>
              <a:off x="2008983" y="1572372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DB644072-95D7-42F2-B76A-45D1C2152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345" y="1715247"/>
              <a:ext cx="464699" cy="464699"/>
            </a:xfrm>
            <a:prstGeom prst="rect">
              <a:avLst/>
            </a:prstGeom>
            <a:grpFill/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16583EC-27FE-42A5-A28D-BB575720F5F3}"/>
              </a:ext>
            </a:extLst>
          </p:cNvPr>
          <p:cNvGrpSpPr/>
          <p:nvPr/>
        </p:nvGrpSpPr>
        <p:grpSpPr>
          <a:xfrm>
            <a:off x="341868" y="1768220"/>
            <a:ext cx="727456" cy="727456"/>
            <a:chOff x="8610409" y="3373249"/>
            <a:chExt cx="801886" cy="80188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75829050-9D92-47E5-97E2-1C8AC64821D5}"/>
                </a:ext>
              </a:extLst>
            </p:cNvPr>
            <p:cNvSpPr/>
            <p:nvPr/>
          </p:nvSpPr>
          <p:spPr>
            <a:xfrm>
              <a:off x="8610409" y="3373249"/>
              <a:ext cx="801886" cy="801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rgbClr val="385723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00999D-6C64-497F-92CE-C3EAD882D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0292" y="3509451"/>
              <a:ext cx="537768" cy="537768"/>
            </a:xfrm>
            <a:prstGeom prst="rect">
              <a:avLst/>
            </a:prstGeom>
            <a:grpFill/>
          </p:spPr>
        </p:pic>
      </p:grpSp>
      <p:sp>
        <p:nvSpPr>
          <p:cNvPr id="95" name="TextBox 54">
            <a:extLst>
              <a:ext uri="{FF2B5EF4-FFF2-40B4-BE49-F238E27FC236}">
                <a16:creationId xmlns:a16="http://schemas.microsoft.com/office/drawing/2014/main" id="{66B504FF-34F9-496D-807E-CD00648F5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556" y="4466809"/>
            <a:ext cx="2682339" cy="34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Коворкинг (льготная аренда)</a:t>
            </a:r>
          </a:p>
        </p:txBody>
      </p:sp>
      <p:sp>
        <p:nvSpPr>
          <p:cNvPr id="96" name="TextBox 54">
            <a:extLst>
              <a:ext uri="{FF2B5EF4-FFF2-40B4-BE49-F238E27FC236}">
                <a16:creationId xmlns:a16="http://schemas.microsoft.com/office/drawing/2014/main" id="{60836A56-5B95-485B-B0C9-D08687E63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727" y="4333897"/>
            <a:ext cx="3824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85723"/>
                </a:solidFill>
                <a:latin typeface="Arial Narrow" panose="020B0606020202030204" pitchFamily="34" charset="0"/>
              </a:rPr>
              <a:t>Поддержка социальных предприятий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0ACA43-378A-4D9B-9756-87596F76BD2D}"/>
              </a:ext>
            </a:extLst>
          </p:cNvPr>
          <p:cNvSpPr txBox="1"/>
          <p:nvPr/>
        </p:nvSpPr>
        <p:spPr>
          <a:xfrm>
            <a:off x="10009330" y="6107604"/>
            <a:ext cx="3698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ru-RU" altLang="ru-RU" sz="2000" b="1" dirty="0">
                <a:solidFill>
                  <a:srgbClr val="562212"/>
                </a:solidFill>
                <a:latin typeface="Arial Narrow" panose="020B0606020202030204" pitchFamily="34" charset="0"/>
              </a:rPr>
              <a:t>8-800-301-76-75</a:t>
            </a:r>
          </a:p>
          <a:p>
            <a:pPr>
              <a:spcBef>
                <a:spcPct val="0"/>
              </a:spcBef>
              <a:buClr>
                <a:srgbClr val="C00000"/>
              </a:buClr>
              <a:buNone/>
              <a:defRPr/>
            </a:pPr>
            <a:r>
              <a:rPr lang="ru-RU" altLang="ru-RU" sz="2000" b="1" dirty="0">
                <a:solidFill>
                  <a:srgbClr val="562212"/>
                </a:solidFill>
                <a:latin typeface="Arial Narrow" panose="020B0606020202030204" pitchFamily="34" charset="0"/>
              </a:rPr>
              <a:t>мойбизнес48.рус</a:t>
            </a:r>
          </a:p>
        </p:txBody>
      </p:sp>
      <p:pic>
        <p:nvPicPr>
          <p:cNvPr id="100" name="Рисунок 28">
            <a:extLst>
              <a:ext uri="{FF2B5EF4-FFF2-40B4-BE49-F238E27FC236}">
                <a16:creationId xmlns:a16="http://schemas.microsoft.com/office/drawing/2014/main" id="{908534D0-A14D-4CAE-A58E-A2986EE1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427" y="6122960"/>
            <a:ext cx="1324903" cy="67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ru-RU" dirty="0"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«Легкий старт» (реализуется с 2019 года)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id="{C5523C50-6BA6-4113-9CBA-1D45CC0F7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3" y="2336963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3BE36-652E-4E0A-A0BB-717789950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" y="1617329"/>
            <a:ext cx="622361" cy="600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F4471-0996-4E3C-A999-D87C43DBF867}"/>
              </a:ext>
            </a:extLst>
          </p:cNvPr>
          <p:cNvSpPr txBox="1"/>
          <p:nvPr/>
        </p:nvSpPr>
        <p:spPr>
          <a:xfrm>
            <a:off x="937367" y="1596924"/>
            <a:ext cx="4150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– до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600</a:t>
            </a:r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тыс. руб.</a:t>
            </a:r>
          </a:p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endParaRPr lang="ru-RU" sz="1400" i="1" kern="5100" dirty="0">
              <a:solidFill>
                <a:schemeClr val="accent4"/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3AD90-3F79-4FA4-BFC0-A0A82FE91596}"/>
              </a:ext>
            </a:extLst>
          </p:cNvPr>
          <p:cNvSpPr txBox="1"/>
          <p:nvPr/>
        </p:nvSpPr>
        <p:spPr>
          <a:xfrm>
            <a:off x="890573" y="2166368"/>
            <a:ext cx="4879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Итоги реализации: </a:t>
            </a:r>
            <a:r>
              <a:rPr lang="ru-RU" b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186 участника с идеей открытия своего дела, 55 победителей</a:t>
            </a:r>
          </a:p>
          <a:p>
            <a:r>
              <a:rPr lang="ru-RU" sz="1400" i="1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70% получателей – молодые предприниматели в возрасте до 30 лет.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7B48C5C-022E-41A7-B2CF-D350D7A8F9AA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" y="4301407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471269-B3EF-429E-A975-0C7FC81C3FA5}"/>
              </a:ext>
            </a:extLst>
          </p:cNvPr>
          <p:cNvSpPr txBox="1"/>
          <p:nvPr/>
        </p:nvSpPr>
        <p:spPr>
          <a:xfrm>
            <a:off x="140563" y="5874624"/>
            <a:ext cx="1894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Спортивный конный клуб «Фидель», Данковский р-он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CE4B7A-26C6-4469-8D87-78F3966421AF}"/>
              </a:ext>
            </a:extLst>
          </p:cNvPr>
          <p:cNvSpPr txBox="1"/>
          <p:nvPr/>
        </p:nvSpPr>
        <p:spPr>
          <a:xfrm>
            <a:off x="2601767" y="5966958"/>
            <a:ext cx="1936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Пряничная мануфактура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г. Липецк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3A32405F-BF90-4549-BF82-3E50E4C86564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94" y="4287344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D82127D-DA9E-4C55-8293-574E7C3993CF}"/>
              </a:ext>
            </a:extLst>
          </p:cNvPr>
          <p:cNvSpPr txBox="1"/>
          <p:nvPr/>
        </p:nvSpPr>
        <p:spPr>
          <a:xfrm>
            <a:off x="5105082" y="5819080"/>
            <a:ext cx="1918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Кузнечный цех в рамках проекта «Возрождение старинных ремесел», Хлевенский р-он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1363291C-B04E-4565-A98C-879676C95E3A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89" y="4256680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40549EB-FCF2-4AA4-8561-0A3C7744428D}"/>
              </a:ext>
            </a:extLst>
          </p:cNvPr>
          <p:cNvSpPr txBox="1"/>
          <p:nvPr/>
        </p:nvSpPr>
        <p:spPr>
          <a:xfrm>
            <a:off x="7352974" y="5950030"/>
            <a:ext cx="22167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Спортивный 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«</a:t>
            </a:r>
            <a:r>
              <a:rPr lang="ru-RU" sz="1400" kern="5100" dirty="0" err="1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Зорбинг</a:t>
            </a:r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центр»</a:t>
            </a:r>
          </a:p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г. Липецк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FA4E08F8-6984-4484-94A1-2B86DF1644DC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66" y="4198256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54F42C3-63B3-4137-924A-95D11766BE27}"/>
              </a:ext>
            </a:extLst>
          </p:cNvPr>
          <p:cNvSpPr txBox="1"/>
          <p:nvPr/>
        </p:nvSpPr>
        <p:spPr>
          <a:xfrm>
            <a:off x="9569720" y="6101414"/>
            <a:ext cx="2216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Автосервис в Липецком р-не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F155DE5C-8DD1-47B5-A656-870262BB9CD3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06" y="4301407"/>
            <a:ext cx="2113200" cy="1562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169C637-365E-4FA9-9B9B-67897F453AAD}"/>
              </a:ext>
            </a:extLst>
          </p:cNvPr>
          <p:cNvSpPr txBox="1"/>
          <p:nvPr/>
        </p:nvSpPr>
        <p:spPr>
          <a:xfrm>
            <a:off x="140563" y="786332"/>
            <a:ext cx="5316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задача: задуматься о создании собственного дела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CEB1A0-8251-45C5-B334-14F86FDE0670}"/>
              </a:ext>
            </a:extLst>
          </p:cNvPr>
          <p:cNvSpPr txBox="1"/>
          <p:nvPr/>
        </p:nvSpPr>
        <p:spPr>
          <a:xfrm flipH="1">
            <a:off x="6647972" y="685815"/>
            <a:ext cx="5518033" cy="388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производства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гостиниц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Внутренний туризм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Прокат товаров для отдыха и спорта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Торговая деятельность в населённых пунктах менее 200 человек 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Бытовые услуги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ЖКХ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85750" indent="-285750" algn="just">
              <a:lnSpc>
                <a:spcPts val="21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 в области информации и связи </a:t>
            </a:r>
          </a:p>
          <a:p>
            <a:pPr marL="285750" indent="-285750" algn="just">
              <a:lnSpc>
                <a:spcPts val="2500"/>
              </a:lnSpc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8572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0">
            <a:extLst>
              <a:ext uri="{FF2B5EF4-FFF2-40B4-BE49-F238E27FC236}">
                <a16:creationId xmlns:a16="http://schemas.microsoft.com/office/drawing/2014/main" id="{0BDC96EB-A4E0-4C95-8AE9-0981A105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" y="3359151"/>
            <a:ext cx="737403" cy="7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6E3DEC8-8D92-44B1-8473-9265D51A0DDD}"/>
              </a:ext>
            </a:extLst>
          </p:cNvPr>
          <p:cNvSpPr txBox="1"/>
          <p:nvPr/>
        </p:nvSpPr>
        <p:spPr>
          <a:xfrm>
            <a:off x="890572" y="3551925"/>
            <a:ext cx="5205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приема документов (план) – </a:t>
            </a:r>
            <a:r>
              <a:rPr lang="ru-RU" b="1" kern="51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июнь</a:t>
            </a:r>
          </a:p>
          <a:p>
            <a:r>
              <a:rPr lang="ru-RU" kern="5100" dirty="0">
                <a:solidFill>
                  <a:schemeClr val="accent4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endParaRPr lang="ru-RU" sz="1400" i="1" kern="5100" dirty="0">
              <a:solidFill>
                <a:schemeClr val="accent4"/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61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211A8C-9A38-438D-918A-949EE9065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solidFill>
                  <a:srgbClr val="385723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>
              <a:solidFill>
                <a:srgbClr val="385723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45A813-CC42-4AD6-B48D-7D7F31AF061F}"/>
              </a:ext>
            </a:extLst>
          </p:cNvPr>
          <p:cNvSpPr/>
          <p:nvPr/>
        </p:nvSpPr>
        <p:spPr>
          <a:xfrm>
            <a:off x="602259" y="4222089"/>
            <a:ext cx="4752619" cy="908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Направления затрат: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земельных 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и ремонт помещений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разработка проектной документации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подключение помещений к коммунальным сетям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аренда, не более 3-х месяцев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нового оборудования, мебели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приобретение материалов, инвентаря (не более 20% от общей суммы гранта)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1CF753-F993-4C75-A2FF-E9A30ABD4B24}"/>
              </a:ext>
            </a:extLst>
          </p:cNvPr>
          <p:cNvSpPr/>
          <p:nvPr/>
        </p:nvSpPr>
        <p:spPr>
          <a:xfrm>
            <a:off x="6407352" y="1662255"/>
            <a:ext cx="4913725" cy="8572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Платежное поручение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Товарная накладная или фискальный документ в случае оплаты банковской картой ИП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kern="510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Договор купли продажи (при наличии)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0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958F21-EBE0-4A44-B553-F63B5F8AD45A}"/>
              </a:ext>
            </a:extLst>
          </p:cNvPr>
          <p:cNvSpPr/>
          <p:nvPr/>
        </p:nvSpPr>
        <p:spPr>
          <a:xfrm>
            <a:off x="866933" y="158113"/>
            <a:ext cx="10034943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«Легкий старт»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E0A16B-D74D-49C3-997A-AEC5451DD06B}"/>
              </a:ext>
            </a:extLst>
          </p:cNvPr>
          <p:cNvSpPr/>
          <p:nvPr/>
        </p:nvSpPr>
        <p:spPr>
          <a:xfrm>
            <a:off x="1133070" y="701185"/>
            <a:ext cx="10034943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97DCFEC-A3DE-4EBC-AF8B-9DFA7FE2571E}"/>
              </a:ext>
            </a:extLst>
          </p:cNvPr>
          <p:cNvSpPr/>
          <p:nvPr/>
        </p:nvSpPr>
        <p:spPr>
          <a:xfrm>
            <a:off x="602259" y="1244257"/>
            <a:ext cx="4139816" cy="90824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Израсходовать грант в течение 12 месяцев  только по безналичному расчету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8D70C1C-F216-4D8F-B621-5E0E5FB0392C}"/>
              </a:ext>
            </a:extLst>
          </p:cNvPr>
          <p:cNvSpPr/>
          <p:nvPr/>
        </p:nvSpPr>
        <p:spPr>
          <a:xfrm>
            <a:off x="602259" y="2318751"/>
            <a:ext cx="4139816" cy="13738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Грант можно потратить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 Только на ведение предпринимательской деятельности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! Только по заявленному виду деятельности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0C527F2-4126-434A-926A-AC0D78915241}"/>
              </a:ext>
            </a:extLst>
          </p:cNvPr>
          <p:cNvSpPr/>
          <p:nvPr/>
        </p:nvSpPr>
        <p:spPr>
          <a:xfrm>
            <a:off x="6407352" y="883991"/>
            <a:ext cx="3863324" cy="78798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Документы-подтверждающие затраты: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C1A7C30-FBED-4594-97CC-F919C38BE41B}"/>
              </a:ext>
            </a:extLst>
          </p:cNvPr>
          <p:cNvSpPr/>
          <p:nvPr/>
        </p:nvSpPr>
        <p:spPr>
          <a:xfrm>
            <a:off x="6407352" y="2606313"/>
            <a:ext cx="4414568" cy="108012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Общая сумма затрат не менее 667 000 тыс. руб.: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600 000 средства гранта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67 000 собственные средства (не менее)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D82C9D6-82D0-4080-B54F-60486908E9D4}"/>
              </a:ext>
            </a:extLst>
          </p:cNvPr>
          <p:cNvSpPr/>
          <p:nvPr/>
        </p:nvSpPr>
        <p:spPr>
          <a:xfrm>
            <a:off x="6407352" y="3857191"/>
            <a:ext cx="4497048" cy="8289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5.Предоставлять ежеквартально отчет о расходовании гранта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19E7DF9-B382-4A5A-AF11-A46004366AFC}"/>
              </a:ext>
            </a:extLst>
          </p:cNvPr>
          <p:cNvSpPr/>
          <p:nvPr/>
        </p:nvSpPr>
        <p:spPr>
          <a:xfrm>
            <a:off x="6407352" y="4777271"/>
            <a:ext cx="4461880" cy="89943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Создать не менее 1-го рабочего места в течение 12 месяцев с момента получения гранта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0ED5EA6-3F54-486F-A046-D960B425992A}"/>
              </a:ext>
            </a:extLst>
          </p:cNvPr>
          <p:cNvSpPr/>
          <p:nvPr/>
        </p:nvSpPr>
        <p:spPr>
          <a:xfrm>
            <a:off x="6421452" y="5774795"/>
            <a:ext cx="4497048" cy="76404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400" b="0" i="0" u="none" strike="noStrike" kern="5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Осуществлять деятельность в течение двух лет с момента получения гранта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8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279400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90DB5B-7213-4720-844B-7BA088CE94E7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«Легкий старт»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177488-FB24-46FB-A523-AB9663038F8C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5D7BE274-D095-49B2-9377-0FB9515D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7494" r="34619" b="6861"/>
          <a:stretch/>
        </p:blipFill>
        <p:spPr bwMode="auto">
          <a:xfrm>
            <a:off x="181167" y="1014984"/>
            <a:ext cx="3275265" cy="51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98DC3C5-E75C-47BB-BB09-7D6053E52CAF}"/>
              </a:ext>
            </a:extLst>
          </p:cNvPr>
          <p:cNvGrpSpPr/>
          <p:nvPr/>
        </p:nvGrpSpPr>
        <p:grpSpPr>
          <a:xfrm>
            <a:off x="4240939" y="150225"/>
            <a:ext cx="7525007" cy="1724295"/>
            <a:chOff x="-683817" y="646630"/>
            <a:chExt cx="10493818" cy="1637427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012850B-52CF-4915-A915-8A57DA23F082}"/>
                </a:ext>
              </a:extLst>
            </p:cNvPr>
            <p:cNvSpPr/>
            <p:nvPr/>
          </p:nvSpPr>
          <p:spPr>
            <a:xfrm>
              <a:off x="-553757" y="1152000"/>
              <a:ext cx="10363758" cy="1132057"/>
            </a:xfrm>
            <a:prstGeom prst="rect">
              <a:avLst/>
            </a:prstGeom>
            <a:noFill/>
            <a:ln w="28575">
              <a:solidFill>
                <a:srgbClr val="C39367"/>
              </a:solidFill>
            </a:ln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144000"/>
            <a:lstStyle/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приобретение земельных участков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приобретение и ремонт помещений, аренда (3 месяца)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разработка проектной документации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подключение помещений к коммунальным сетям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приобретение нового оборудования, мебели (у официальных поставщиков) 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инвентарь, материалы (не более 20 % от суммы гранта) – </a:t>
              </a:r>
              <a:r>
                <a:rPr lang="ru-RU" alt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120 </a:t>
              </a:r>
              <a:r>
                <a:rPr lang="ru-RU" altLang="ru-RU" sz="1150" b="1" dirty="0" err="1">
                  <a:solidFill>
                    <a:srgbClr val="FF0000"/>
                  </a:solidFill>
                  <a:latin typeface="Arial Narrow" panose="020B0606020202030204" pitchFamily="34" charset="0"/>
                </a:rPr>
                <a:t>тыс.руб</a:t>
              </a:r>
              <a:r>
                <a:rPr lang="ru-RU" alt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sp>
          <p:nvSpPr>
            <p:cNvPr id="28" name="Скругленный прямоугольник 30">
              <a:extLst>
                <a:ext uri="{FF2B5EF4-FFF2-40B4-BE49-F238E27FC236}">
                  <a16:creationId xmlns:a16="http://schemas.microsoft.com/office/drawing/2014/main" id="{8D839512-794F-46A2-9AA0-C4C3AFC4DF44}"/>
                </a:ext>
              </a:extLst>
            </p:cNvPr>
            <p:cNvSpPr/>
            <p:nvPr/>
          </p:nvSpPr>
          <p:spPr bwMode="auto">
            <a:xfrm>
              <a:off x="-683817" y="646630"/>
              <a:ext cx="9222607" cy="54185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tIns="36000" bIns="0" anchor="t" anchorCtr="0"/>
            <a:lstStyle/>
            <a:p>
              <a:r>
                <a:rPr lang="ru-RU" alt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Грант использовать ТОЛЬКО в соответствии с затратами, указанными в Плане расходов, который был представлен на защиту проекта:</a:t>
              </a:r>
            </a:p>
            <a:p>
              <a:endParaRPr lang="ru-RU" sz="14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02CDCF5-3A63-4813-ADBF-C6C4AF9DD1B8}"/>
              </a:ext>
            </a:extLst>
          </p:cNvPr>
          <p:cNvGrpSpPr/>
          <p:nvPr/>
        </p:nvGrpSpPr>
        <p:grpSpPr>
          <a:xfrm>
            <a:off x="4334204" y="5767216"/>
            <a:ext cx="7480026" cy="970254"/>
            <a:chOff x="385149" y="1053666"/>
            <a:chExt cx="10288014" cy="970254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BBE5D58-DC6F-4554-9F67-19160B2D76D4}"/>
                </a:ext>
              </a:extLst>
            </p:cNvPr>
            <p:cNvSpPr/>
            <p:nvPr/>
          </p:nvSpPr>
          <p:spPr>
            <a:xfrm>
              <a:off x="504187" y="1267920"/>
              <a:ext cx="10168976" cy="756000"/>
            </a:xfrm>
            <a:prstGeom prst="rect">
              <a:avLst/>
            </a:prstGeom>
            <a:noFill/>
            <a:ln w="28575">
              <a:solidFill>
                <a:srgbClr val="C39367"/>
              </a:solidFill>
            </a:ln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180000"/>
            <a:lstStyle/>
            <a:p>
              <a:pPr>
                <a:buFont typeface="Arial" charset="0"/>
                <a:buChar char="•"/>
              </a:pPr>
              <a:r>
                <a:rPr lang="ru-RU" altLang="ru-RU" sz="120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 платежное поручение или банковский ордер 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20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 товарная накладная или фискальный документ в случае оплаты банковской картой ИП</a:t>
              </a:r>
            </a:p>
            <a:p>
              <a:pPr>
                <a:buFont typeface="Arial" charset="0"/>
                <a:buChar char="•"/>
              </a:pPr>
              <a:r>
                <a:rPr lang="ru-RU" altLang="ru-RU" sz="120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 договор купли продажи (при наличии), счет на оплату (при наличии)</a:t>
              </a:r>
            </a:p>
          </p:txBody>
        </p:sp>
        <p:sp>
          <p:nvSpPr>
            <p:cNvPr id="33" name="Скругленный прямоугольник 33">
              <a:extLst>
                <a:ext uri="{FF2B5EF4-FFF2-40B4-BE49-F238E27FC236}">
                  <a16:creationId xmlns:a16="http://schemas.microsoft.com/office/drawing/2014/main" id="{8AD8B4EE-DA1D-42B8-AF82-564BA93C702A}"/>
                </a:ext>
              </a:extLst>
            </p:cNvPr>
            <p:cNvSpPr/>
            <p:nvPr/>
          </p:nvSpPr>
          <p:spPr bwMode="auto">
            <a:xfrm>
              <a:off x="385149" y="1053666"/>
              <a:ext cx="8100000" cy="360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tIns="36000" bIns="0" anchor="t" anchorCtr="0"/>
            <a:lstStyle/>
            <a:p>
              <a:r>
                <a:rPr lang="ru-RU" altLang="ru-RU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Документы, подтверждающие затраты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E0B52CE-80D1-4FAF-BCAA-94C293198894}"/>
              </a:ext>
            </a:extLst>
          </p:cNvPr>
          <p:cNvGrpSpPr/>
          <p:nvPr/>
        </p:nvGrpSpPr>
        <p:grpSpPr>
          <a:xfrm>
            <a:off x="4240939" y="2008700"/>
            <a:ext cx="7525007" cy="3613864"/>
            <a:chOff x="7149686" y="3545588"/>
            <a:chExt cx="11557871" cy="368923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CC0221A-253B-4948-A59B-4C741148822E}"/>
                </a:ext>
              </a:extLst>
            </p:cNvPr>
            <p:cNvSpPr/>
            <p:nvPr/>
          </p:nvSpPr>
          <p:spPr>
            <a:xfrm>
              <a:off x="7351705" y="3923850"/>
              <a:ext cx="11355852" cy="3310973"/>
            </a:xfrm>
            <a:prstGeom prst="rect">
              <a:avLst/>
            </a:prstGeom>
            <a:noFill/>
            <a:ln w="28575">
              <a:solidFill>
                <a:srgbClr val="DE4E39"/>
              </a:solidFill>
            </a:ln>
          </p:spPr>
          <p:style>
            <a:lnRef idx="2">
              <a:schemeClr val="accent3">
                <a:hueOff val="11250264"/>
                <a:satOff val="-16880"/>
                <a:lumOff val="-274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180000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Все затраты на реализацию проекта (как средства гранта, так  и 10% </a:t>
              </a:r>
              <a:r>
                <a:rPr lang="ru-RU" sz="1150" b="1" dirty="0" err="1">
                  <a:solidFill>
                    <a:srgbClr val="623B2A"/>
                  </a:solidFill>
                  <a:latin typeface="Arial Narrow" panose="020B0606020202030204" pitchFamily="34" charset="0"/>
                </a:rPr>
                <a:t>софинансирования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) осуществлять 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ТОЛЬКО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 за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безналичный расчет с расчетного счета или карты ИП 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Дата документов, подтверждающих расходование средств (платежные поручения, товарные накладные, платежные поручения и т.д.) -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не позднее 12 месяцев со дня поступления гранта на расчетный счет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Не закрывать ИП и осуществлять деятельность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на территории Липецкой области в течение 2-х лет (до 2024 года).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При осуществлении затрат: приобретать оборудование и материалы только у надежных поставщиков, внимательно проверять платежные документы, счета-фактуры и иные документы, подтверждающие расходование средств.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Общая сумма затрат –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не менее 667 000 руб. 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Создать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не менее 1-го нового рабочего места (на полную ставку) 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в течение 12 месяцев со дня поступления гранта на расчетный счет 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Дата документов, подтверждающих создание рабочего места (трудовой договор и уведомление о постановке на учет ФСС и ПФР)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– не позднее 20 октября 2022 года.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Предусмотреть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в договорах с поставщиками (подрядчиками) 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при расходовании средств гранта условие о 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согласии поставщика (подрядчика) на осуществление 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управлением экономического развития и органами государственного финансового контроля</a:t>
              </a: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проверок соблюдения условий, целей и порядка </a:t>
              </a:r>
              <a:r>
                <a:rPr lang="ru-RU" sz="1150" b="1" dirty="0">
                  <a:solidFill>
                    <a:srgbClr val="623B2A"/>
                  </a:solidFill>
                  <a:latin typeface="Arial Narrow" panose="020B0606020202030204" pitchFamily="34" charset="0"/>
                </a:rPr>
                <a:t>предоставления гранта</a:t>
              </a:r>
            </a:p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</a:pPr>
              <a:r>
                <a:rPr lang="ru-RU" sz="115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!!! За предоставление поддельных документов предусмотрена уголовная ответственность!</a:t>
              </a:r>
            </a:p>
          </p:txBody>
        </p:sp>
        <p:sp>
          <p:nvSpPr>
            <p:cNvPr id="44" name="Скругленный прямоугольник 39">
              <a:extLst>
                <a:ext uri="{FF2B5EF4-FFF2-40B4-BE49-F238E27FC236}">
                  <a16:creationId xmlns:a16="http://schemas.microsoft.com/office/drawing/2014/main" id="{6B332FE7-E0EB-4DBA-9530-37BEA9AAC6E0}"/>
                </a:ext>
              </a:extLst>
            </p:cNvPr>
            <p:cNvSpPr/>
            <p:nvPr/>
          </p:nvSpPr>
          <p:spPr bwMode="auto">
            <a:xfrm>
              <a:off x="7149686" y="3545588"/>
              <a:ext cx="8054949" cy="3782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tIns="36000" bIns="0" anchor="t" anchorCtr="0"/>
            <a:lstStyle/>
            <a:p>
              <a:r>
                <a:rPr lang="ru-RU" alt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Важно</a:t>
              </a:r>
            </a:p>
            <a:p>
              <a:endParaRPr lang="ru-RU" sz="1150" dirty="0"/>
            </a:p>
          </p:txBody>
        </p:sp>
      </p:grpSp>
    </p:spTree>
    <p:extLst>
      <p:ext uri="{BB962C8B-B14F-4D97-AF65-F5344CB8AC3E}">
        <p14:creationId xmlns:p14="http://schemas.microsoft.com/office/powerpoint/2010/main" val="50380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9286025" y="279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549" y="127829"/>
            <a:ext cx="11865934" cy="57425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85723"/>
                </a:solidFill>
                <a:latin typeface="Arial Narrow" panose="020B0606020202030204" pitchFamily="34" charset="0"/>
              </a:rPr>
              <a:t>Программа наставничества начинающих предпринимателей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C7F511-24B9-4ED0-81D7-BCB3C8161FC2}"/>
              </a:ext>
            </a:extLst>
          </p:cNvPr>
          <p:cNvSpPr/>
          <p:nvPr/>
        </p:nvSpPr>
        <p:spPr>
          <a:xfrm>
            <a:off x="2277601" y="5015480"/>
            <a:ext cx="6808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85723"/>
                </a:solidFill>
                <a:latin typeface="Arial Narrow" panose="020B0606020202030204" pitchFamily="34" charset="0"/>
              </a:rPr>
              <a:t>Ищешь наставника или хочешь им стать?</a:t>
            </a:r>
          </a:p>
          <a:p>
            <a:pPr algn="ctr"/>
            <a:r>
              <a:rPr lang="ru-RU" sz="2800" b="1" dirty="0">
                <a:solidFill>
                  <a:srgbClr val="385723"/>
                </a:solidFill>
                <a:latin typeface="Arial Narrow" panose="020B0606020202030204" pitchFamily="34" charset="0"/>
              </a:rPr>
              <a:t>+7 (4742) 22-17-07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CA3B793-A783-4D4D-B90A-861372E8BF9B}"/>
              </a:ext>
            </a:extLst>
          </p:cNvPr>
          <p:cNvSpPr/>
          <p:nvPr/>
        </p:nvSpPr>
        <p:spPr>
          <a:xfrm>
            <a:off x="362369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85723"/>
                </a:solidFill>
                <a:latin typeface="Arial Narrow" panose="020B0606020202030204" pitchFamily="34" charset="0"/>
              </a:rPr>
              <a:t>НАСТАВНИКИ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Успешный опыт собственника бизнеса / управления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в крупной компании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Готовы делиться опытом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Умеют делиться опытом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Социально активные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Продолжающие развиваться и учиться новому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• Готовы уделять необходимое время на общение с</a:t>
            </a:r>
          </a:p>
          <a:p>
            <a:r>
              <a:rPr lang="ru-RU" sz="2000" dirty="0">
                <a:solidFill>
                  <a:srgbClr val="385723"/>
                </a:solidFill>
                <a:latin typeface="Arial Narrow" panose="020B0606020202030204" pitchFamily="34" charset="0"/>
              </a:rPr>
              <a:t>наставляемым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6B759DC-81AF-4949-B87B-BB737095C9AA}"/>
              </a:ext>
            </a:extLst>
          </p:cNvPr>
          <p:cNvSpPr/>
          <p:nvPr/>
        </p:nvSpPr>
        <p:spPr>
          <a:xfrm>
            <a:off x="6665759" y="1999006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385723"/>
                </a:solidFill>
                <a:latin typeface="Arial Narrow" panose="020B0606020202030204" pitchFamily="34" charset="0"/>
              </a:rPr>
              <a:t>ЧТО ПОЛУЧАЮТ НАСТАВЛЯЕМЫЕ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Возможность использовать связи и ресурсы наставника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Возможность обсуждать идеи, задачи, стратегии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Возможность делиться проблемами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Возможность получать анализ своей деятельности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Возможность увидеть новые возможности, точки роста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Расширение сферы профессионального общения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• Помощь в борьбе со страхами и преодолении</a:t>
            </a:r>
          </a:p>
          <a:p>
            <a:r>
              <a:rPr lang="ru-RU" dirty="0">
                <a:solidFill>
                  <a:srgbClr val="385723"/>
                </a:solidFill>
                <a:latin typeface="Arial Narrow" panose="020B0606020202030204" pitchFamily="34" charset="0"/>
              </a:rPr>
              <a:t>препятствий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E2D61D-0F5A-48C2-9CD2-AE5996D573A2}"/>
              </a:ext>
            </a:extLst>
          </p:cNvPr>
          <p:cNvSpPr txBox="1"/>
          <p:nvPr/>
        </p:nvSpPr>
        <p:spPr>
          <a:xfrm>
            <a:off x="454025" y="884270"/>
            <a:ext cx="10706866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800" b="1" dirty="0">
                <a:solidFill>
                  <a:srgbClr val="385723"/>
                </a:solidFill>
              </a:rPr>
              <a:t>30 </a:t>
            </a:r>
            <a:r>
              <a:rPr lang="ru-RU" altLang="ru-RU" sz="2800" b="1" dirty="0">
                <a:solidFill>
                  <a:srgbClr val="385723"/>
                </a:solidFill>
                <a:latin typeface="Gotham Pro" pitchFamily="2" charset="0"/>
                <a:ea typeface="Montserrat"/>
                <a:cs typeface="Montserrat"/>
              </a:rPr>
              <a:t>наставников для более </a:t>
            </a:r>
            <a:r>
              <a:rPr lang="ru-RU" altLang="ru-RU" sz="4800" b="1" dirty="0">
                <a:solidFill>
                  <a:srgbClr val="385723"/>
                </a:solidFill>
              </a:rPr>
              <a:t>50</a:t>
            </a:r>
            <a:r>
              <a:rPr lang="ru-RU" altLang="ru-RU" sz="2800" b="1" dirty="0">
                <a:solidFill>
                  <a:srgbClr val="385723"/>
                </a:solidFill>
                <a:latin typeface="Gotham Pro" pitchFamily="2" charset="0"/>
                <a:ea typeface="Montserrat"/>
                <a:cs typeface="Montserrat"/>
              </a:rPr>
              <a:t> наставляемых</a:t>
            </a:r>
            <a:endParaRPr lang="en-US" altLang="ru-RU" sz="2800" b="1" dirty="0">
              <a:solidFill>
                <a:srgbClr val="385723"/>
              </a:solidFill>
              <a:latin typeface="Gotham Pro" pitchFamily="2" charset="0"/>
              <a:ea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693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387625" y="169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EDDCB2-218D-4C97-9CE1-D305ABCBCAC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121525" y="115492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Гранты для социального бизнеса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8" y="1357722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1" y="659851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0F2774-A977-451B-859B-4BB81C82A206}"/>
              </a:ext>
            </a:extLst>
          </p:cNvPr>
          <p:cNvSpPr txBox="1"/>
          <p:nvPr/>
        </p:nvSpPr>
        <p:spPr>
          <a:xfrm>
            <a:off x="835668" y="704435"/>
            <a:ext cx="5906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от 100 до 500 тыс.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00CB-731D-42CD-B17F-D1E0949BCE57}"/>
              </a:ext>
            </a:extLst>
          </p:cNvPr>
          <p:cNvSpPr txBox="1"/>
          <p:nvPr/>
        </p:nvSpPr>
        <p:spPr>
          <a:xfrm>
            <a:off x="943995" y="2565058"/>
            <a:ext cx="4305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Направления расходования:</a:t>
            </a:r>
            <a:endParaRPr lang="ru-RU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F3B34D-28CA-4FED-AF86-18A4984E3F2A}"/>
              </a:ext>
            </a:extLst>
          </p:cNvPr>
          <p:cNvSpPr txBox="1"/>
          <p:nvPr/>
        </p:nvSpPr>
        <p:spPr>
          <a:xfrm>
            <a:off x="65781" y="567531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Аренда нежилых помещений</a:t>
            </a: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" y="2241485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E0B800-6F00-4CCB-94ED-3949CBDBD34E}"/>
              </a:ext>
            </a:extLst>
          </p:cNvPr>
          <p:cNvSpPr txBox="1"/>
          <p:nvPr/>
        </p:nvSpPr>
        <p:spPr>
          <a:xfrm>
            <a:off x="897133" y="1291222"/>
            <a:ext cx="3814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sz="24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EF45330-FA08-4147-B5E0-04AB2F8DBF00}"/>
              </a:ext>
            </a:extLst>
          </p:cNvPr>
          <p:cNvSpPr txBox="1"/>
          <p:nvPr/>
        </p:nvSpPr>
        <p:spPr>
          <a:xfrm>
            <a:off x="2428290" y="5683651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Ремонт, приобретение строительных материалов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FDA0-FBA9-4F23-ABF5-C1369D43F0EE}"/>
              </a:ext>
            </a:extLst>
          </p:cNvPr>
          <p:cNvSpPr txBox="1"/>
          <p:nvPr/>
        </p:nvSpPr>
        <p:spPr>
          <a:xfrm>
            <a:off x="2127589" y="1168269"/>
            <a:ext cx="65437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наличие статуса социального предприятия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прохождение обучения (не позднее чем за год до получения гранта)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осуществлять деятельность не менее 3-х лет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50% от расходов на реализацию проекта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использование средств гранта – 12 мес.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C6381D-A8F2-4DE5-BA01-BF928E8C24AA}"/>
              </a:ext>
            </a:extLst>
          </p:cNvPr>
          <p:cNvSpPr txBox="1"/>
          <p:nvPr/>
        </p:nvSpPr>
        <p:spPr>
          <a:xfrm>
            <a:off x="5101754" y="5560902"/>
            <a:ext cx="2216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Приобретение  и аренда основных средств для реализации проекта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C54FA0-2E5D-4676-9C32-92838768D967}"/>
              </a:ext>
            </a:extLst>
          </p:cNvPr>
          <p:cNvSpPr txBox="1"/>
          <p:nvPr/>
        </p:nvSpPr>
        <p:spPr>
          <a:xfrm>
            <a:off x="9980073" y="5579749"/>
            <a:ext cx="2216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Оплата коммунальных услуг и услуг связи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B3FB7-4D34-48CE-9500-337A84D47DBE}"/>
              </a:ext>
            </a:extLst>
          </p:cNvPr>
          <p:cNvSpPr txBox="1"/>
          <p:nvPr/>
        </p:nvSpPr>
        <p:spPr>
          <a:xfrm>
            <a:off x="7562995" y="5579749"/>
            <a:ext cx="2216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Технологическое присоединение к инженерным сетям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C1BE1-03B2-41E6-8139-08904ACE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3" y="4018508"/>
            <a:ext cx="2141964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827533-A584-436C-80E8-38F9B40A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41" y="4018508"/>
            <a:ext cx="2216746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CA53961-C95F-4DF3-B8B1-140E0A72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77" y="4005594"/>
            <a:ext cx="2083582" cy="14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F2B9ACB-F170-41B7-A408-8AE5B577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80" y="4018508"/>
            <a:ext cx="2362135" cy="1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0E0B695-452A-4C22-8D92-8ADBEC6F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073" y="4047232"/>
            <a:ext cx="2211927" cy="14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0A366D0-2B1B-4E7A-87B6-1AD4B599D224}"/>
              </a:ext>
            </a:extLst>
          </p:cNvPr>
          <p:cNvSpPr txBox="1"/>
          <p:nvPr/>
        </p:nvSpPr>
        <p:spPr>
          <a:xfrm>
            <a:off x="445251" y="3194443"/>
            <a:ext cx="76724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      Срок приема документов </a:t>
            </a:r>
            <a:r>
              <a:rPr lang="en-US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(</a:t>
            </a:r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план)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</a:t>
            </a:r>
            <a:r>
              <a:rPr lang="ru-RU" b="1" kern="51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август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885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279400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Развитие социального бизнеса региона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00CB-731D-42CD-B17F-D1E0949BCE57}"/>
              </a:ext>
            </a:extLst>
          </p:cNvPr>
          <p:cNvSpPr txBox="1"/>
          <p:nvPr/>
        </p:nvSpPr>
        <p:spPr>
          <a:xfrm>
            <a:off x="873785" y="1566024"/>
            <a:ext cx="4421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Категории социальных предприятий</a:t>
            </a:r>
            <a:endParaRPr lang="ru-RU" sz="1400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1" y="1498927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067FEA6-71CE-435E-8F18-664E4E5FF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12946"/>
              </p:ext>
            </p:extLst>
          </p:nvPr>
        </p:nvGraphicFramePr>
        <p:xfrm>
          <a:off x="909771" y="1877915"/>
          <a:ext cx="1014615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318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Категория №1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Субъект МСП </a:t>
                      </a:r>
                      <a:r>
                        <a:rPr lang="ru-RU" b="0" kern="510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обеспечивает занятость </a:t>
                      </a:r>
                      <a:r>
                        <a:rPr lang="ru-RU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социально-уязвимых категорий граждан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43F3E9B3-610E-447A-979A-4DFE4E9A7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62181"/>
              </p:ext>
            </p:extLst>
          </p:nvPr>
        </p:nvGraphicFramePr>
        <p:xfrm>
          <a:off x="909771" y="2568405"/>
          <a:ext cx="10146157" cy="91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642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Категория №2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Субъект МСП </a:t>
                      </a:r>
                      <a:r>
                        <a:rPr lang="ru-RU" sz="1800" b="0" kern="510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обеспечивает реализацию товаров (работ, услуг), </a:t>
                      </a: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произведенных гражданами, отнесенными к категориям социально уязвимых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CC687A7-894F-4BEA-8CA0-3FE57554F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17291"/>
              </p:ext>
            </p:extLst>
          </p:nvPr>
        </p:nvGraphicFramePr>
        <p:xfrm>
          <a:off x="909771" y="3534457"/>
          <a:ext cx="101461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669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Категория №3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Субъект МСП   </a:t>
                      </a:r>
                      <a:r>
                        <a:rPr lang="ru-RU" sz="1800" b="0" kern="510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осуществляет производство товаров (работ, услуг), </a:t>
                      </a: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предназначенных для лиц, отнесенных к категориям социально уязвимых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53F10AD6-265C-41FA-8F70-B3140A5F8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43655"/>
              </p:ext>
            </p:extLst>
          </p:nvPr>
        </p:nvGraphicFramePr>
        <p:xfrm>
          <a:off x="909771" y="4499268"/>
          <a:ext cx="10146157" cy="64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190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Категория №4</a:t>
                      </a:r>
                    </a:p>
                    <a:p>
                      <a:pPr marL="285750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lang="ru-RU" sz="1800" b="0" kern="5100" dirty="0">
                          <a:solidFill>
                            <a:srgbClr val="70AD47">
                              <a:lumMod val="50000"/>
                            </a:srgbClr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Субъект МСП </a:t>
                      </a:r>
                      <a:r>
                        <a:rPr lang="ru-RU" sz="1800" b="0" kern="5100" dirty="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  <a:ea typeface="Arial Unicode MS" panose="020B0604020202020204" pitchFamily="34" charset="-128"/>
                          <a:cs typeface="Arial" charset="0"/>
                        </a:rPr>
                        <a:t>осуществляет социально-значимые виды  деятельности</a:t>
                      </a:r>
                      <a:endParaRPr lang="ru-RU" sz="1800" b="0" kern="5100" dirty="0">
                        <a:solidFill>
                          <a:srgbClr val="70AD47">
                            <a:lumMod val="50000"/>
                          </a:srgbClr>
                        </a:solidFill>
                        <a:latin typeface="Arial Narrow" panose="020B0606020202030204" pitchFamily="34" charset="0"/>
                        <a:ea typeface="Arial Unicode MS" panose="020B0604020202020204" pitchFamily="34" charset="-128"/>
                        <a:cs typeface="Arial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B5DFDF3B-15E3-435E-8DF3-E1D18F26E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44681"/>
              </p:ext>
            </p:extLst>
          </p:nvPr>
        </p:nvGraphicFramePr>
        <p:xfrm>
          <a:off x="808171" y="779698"/>
          <a:ext cx="1064186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1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8228">
                <a:tc>
                  <a:txBody>
                    <a:bodyPr/>
                    <a:lstStyle/>
                    <a:p>
                      <a:pPr algn="ctr" rtl="0" fontAlgn="auto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kern="1200" dirty="0">
                          <a:solidFill>
                            <a:srgbClr val="385723"/>
                          </a:solidFill>
                          <a:latin typeface="Arial Narrow" panose="020B0606020202030204" pitchFamily="34" charset="0"/>
                          <a:ea typeface="+mn-ea"/>
                          <a:cs typeface="Arial" charset="0"/>
                        </a:rPr>
                        <a:t>Социальным предприятием могут быть признаны субъекты МСП, осуществляющие деятельность в сфере социального предпринимательства, отвечающую одному или нескольким из условий: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34879C-A9B7-45AD-B430-3FD4E496AE2E}"/>
              </a:ext>
            </a:extLst>
          </p:cNvPr>
          <p:cNvSpPr txBox="1"/>
          <p:nvPr/>
        </p:nvSpPr>
        <p:spPr>
          <a:xfrm>
            <a:off x="432706" y="5368565"/>
            <a:ext cx="28205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>
                <a:solidFill>
                  <a:srgbClr val="385723"/>
                </a:solidFill>
                <a:latin typeface="Arial Narrow" panose="020B0606020202030204" pitchFamily="34" charset="0"/>
              </a:rPr>
              <a:t>Проведение акселерационных обучающих программ для социальных предприятий</a:t>
            </a:r>
            <a:endParaRPr lang="en-US" altLang="ru-RU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61BBD4-D658-47A9-8A82-F3832A45841D}"/>
              </a:ext>
            </a:extLst>
          </p:cNvPr>
          <p:cNvSpPr/>
          <p:nvPr/>
        </p:nvSpPr>
        <p:spPr>
          <a:xfrm>
            <a:off x="4588123" y="5302750"/>
            <a:ext cx="2612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85723"/>
                </a:solidFill>
                <a:latin typeface="Arial Narrow" panose="020B0606020202030204" pitchFamily="34" charset="0"/>
              </a:rPr>
              <a:t>Предоставление финансовой поддержки в виде грантов для социальных предприятий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0EEAFEB-0932-4ACB-A7C3-63F32FC42EF9}"/>
              </a:ext>
            </a:extLst>
          </p:cNvPr>
          <p:cNvSpPr/>
          <p:nvPr/>
        </p:nvSpPr>
        <p:spPr>
          <a:xfrm>
            <a:off x="8449908" y="5366794"/>
            <a:ext cx="2795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85723"/>
                </a:solidFill>
                <a:latin typeface="Arial Narrow" panose="020B0606020202030204" pitchFamily="34" charset="0"/>
              </a:rPr>
              <a:t>Предоставление микрозаймов для социальных предприятий от 4,25 %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139617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/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279400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C</a:t>
            </a:r>
            <a:r>
              <a:rPr lang="ru-RU" sz="3200" b="1" dirty="0" err="1">
                <a:solidFill>
                  <a:srgbClr val="385723"/>
                </a:solidFill>
                <a:latin typeface="Arial Narrow" panose="020B0606020202030204" pitchFamily="34" charset="0"/>
              </a:rPr>
              <a:t>оциально</a:t>
            </a: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-уязвимые категории граждан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3" y="994976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0EB7A0AE-C39E-43CC-AF8D-D30570814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727507"/>
              </p:ext>
            </p:extLst>
          </p:nvPr>
        </p:nvGraphicFramePr>
        <p:xfrm>
          <a:off x="1766220" y="994976"/>
          <a:ext cx="922818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инвалиды и лица с ограниченными возможностями здоровья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одинокие и многодетные родители, воспитывающие несовершеннолетних </a:t>
                      </a:r>
                    </a:p>
                    <a:p>
                      <a:pPr algn="just"/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детей, в том числе детей-инвалидов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пенсионеры и граждане </a:t>
                      </a:r>
                      <a:r>
                        <a:rPr lang="ru-RU" sz="1800" i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предпенсионного</a:t>
                      </a:r>
                      <a:r>
                        <a:rPr lang="ru-RU" sz="180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возраста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выпускники детских домов в возрасте до</a:t>
                      </a:r>
                      <a:r>
                        <a:rPr lang="ru-RU" sz="1800" i="0" baseline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двадцати трех лет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лица, освобожденные из мест лишения свободы и имеющие неснятую судимость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лица без определенного места жительства и занятий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  беженцы и вынужденные переселенцы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  малоимущие граждане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74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518149980"/>
              </p:ext>
            </p:extLst>
          </p:nvPr>
        </p:nvGraphicFramePr>
        <p:xfrm>
          <a:off x="-1876806" y="3612497"/>
          <a:ext cx="640214" cy="65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7200" y="279400"/>
            <a:ext cx="284480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94B9421-8FD9-41C3-BAF1-F28D60EEA6EC}" type="slidenum">
              <a:rPr lang="ru-RU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890D0-C4BD-494F-8756-FB85ACCA105C}"/>
              </a:ext>
            </a:extLst>
          </p:cNvPr>
          <p:cNvSpPr/>
          <p:nvPr/>
        </p:nvSpPr>
        <p:spPr>
          <a:xfrm>
            <a:off x="65781" y="96769"/>
            <a:ext cx="11865934" cy="43811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385723"/>
                </a:solidFill>
                <a:latin typeface="Arial Narrow" panose="020B0606020202030204" pitchFamily="34" charset="0"/>
              </a:rPr>
              <a:t>Грант «Инвестиционный» с 2021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47A919-E1CA-4B29-B7F3-4393682B878A}"/>
              </a:ext>
            </a:extLst>
          </p:cNvPr>
          <p:cNvSpPr/>
          <p:nvPr/>
        </p:nvSpPr>
        <p:spPr>
          <a:xfrm>
            <a:off x="432706" y="816586"/>
            <a:ext cx="10923626" cy="699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385723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3" descr="J:\~ 08_Отдел мониторинга и комплексно-аналитической работы\Презентации\Трофимова\Для оформления\Иконки\PNG\PNG_icons_basic\icon_basic (102).png">
            <a:extLst>
              <a:ext uri="{FF2B5EF4-FFF2-40B4-BE49-F238E27FC236}">
                <a16:creationId xmlns:a16="http://schemas.microsoft.com/office/drawing/2014/main" id="{13E94BA2-7AE0-42F5-B857-4461EB01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5" y="2011279"/>
            <a:ext cx="609379" cy="5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CFF31-7937-4084-BF90-4A795CA35B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799" y1="15673" x2="20799" y2="15673"/>
                        <a14:foregroundMark x1="10585" y1="31923" x2="10585" y2="31923"/>
                        <a14:foregroundMark x1="6871" y1="54423" x2="6871" y2="54423"/>
                        <a14:foregroundMark x1="11513" y1="72212" x2="11513" y2="72212"/>
                        <a14:foregroundMark x1="22748" y1="84808" x2="22748" y2="84808"/>
                        <a14:foregroundMark x1="34633" y1="92981" x2="34633" y2="92981"/>
                        <a14:foregroundMark x1="49768" y1="97404" x2="49768" y2="97404"/>
                        <a14:foregroundMark x1="65181" y1="94615" x2="65181" y2="94615"/>
                        <a14:foregroundMark x1="76137" y1="88173" x2="76137" y2="88173"/>
                        <a14:foregroundMark x1="83658" y1="81538" x2="83658" y2="81538"/>
                        <a14:foregroundMark x1="5622" y1="46888" x2="5622" y2="46888"/>
                        <a14:foregroundMark x1="13253" y1="26971" x2="13253" y2="26971"/>
                        <a14:foregroundMark x1="26506" y1="11618" x2="26506" y2="11618"/>
                        <a14:foregroundMark x1="38153" y1="6639" x2="38153" y2="6639"/>
                        <a14:foregroundMark x1="61847" y1="4564" x2="61847" y2="4564"/>
                        <a14:foregroundMark x1="71084" y1="7884" x2="71084" y2="7884"/>
                        <a14:foregroundMark x1="75904" y1="10373" x2="76305" y2="10788"/>
                        <a14:foregroundMark x1="83133" y1="18257" x2="83534" y2="18257"/>
                        <a14:foregroundMark x1="88353" y1="25726" x2="88755" y2="26141"/>
                        <a14:foregroundMark x1="94378" y1="38174" x2="94779" y2="38589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5" y="1314051"/>
            <a:ext cx="622361" cy="6009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0F2774-A977-451B-859B-4BB81C82A206}"/>
              </a:ext>
            </a:extLst>
          </p:cNvPr>
          <p:cNvSpPr txBox="1"/>
          <p:nvPr/>
        </p:nvSpPr>
        <p:spPr>
          <a:xfrm>
            <a:off x="856590" y="1358801"/>
            <a:ext cx="39033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Сумма поддержки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10 000 тыс. руб.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F00CB-731D-42CD-B17F-D1E0949BCE57}"/>
              </a:ext>
            </a:extLst>
          </p:cNvPr>
          <p:cNvSpPr txBox="1"/>
          <p:nvPr/>
        </p:nvSpPr>
        <p:spPr>
          <a:xfrm>
            <a:off x="927227" y="3244334"/>
            <a:ext cx="389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Приоритетные виды деятельности:</a:t>
            </a:r>
            <a:endParaRPr lang="ru-RU" sz="1400" b="1" i="1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F3B34D-28CA-4FED-AF86-18A4984E3F2A}"/>
              </a:ext>
            </a:extLst>
          </p:cNvPr>
          <p:cNvSpPr txBox="1"/>
          <p:nvPr/>
        </p:nvSpPr>
        <p:spPr>
          <a:xfrm>
            <a:off x="728349" y="6308314"/>
            <a:ext cx="22167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Инновационная, </a:t>
            </a:r>
            <a:r>
              <a:rPr lang="en-US" sz="1400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IT</a:t>
            </a:r>
            <a:endParaRPr lang="ru-RU" sz="1400" kern="5100" dirty="0">
              <a:solidFill>
                <a:srgbClr val="70AD47">
                  <a:lumMod val="50000"/>
                </a:srgbClr>
              </a:solidFill>
              <a:latin typeface="Arial Narrow" panose="020B060602020203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E8907D-2246-492E-9166-92B1DC2B7242}"/>
              </a:ext>
            </a:extLst>
          </p:cNvPr>
          <p:cNvSpPr txBox="1"/>
          <p:nvPr/>
        </p:nvSpPr>
        <p:spPr>
          <a:xfrm>
            <a:off x="140563" y="786332"/>
            <a:ext cx="1033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Основная задача: реализация значимых для региона инвестиционных проектов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7DB00D6-E3BC-4522-88C6-AA1EA28A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2" y="4686361"/>
            <a:ext cx="2216746" cy="15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D73EC627-D3F6-48BB-93C4-8493F3DF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3094724"/>
            <a:ext cx="843990" cy="80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AE0B800-6F00-4CCB-94ED-3949CBDBD34E}"/>
              </a:ext>
            </a:extLst>
          </p:cNvPr>
          <p:cNvSpPr txBox="1"/>
          <p:nvPr/>
        </p:nvSpPr>
        <p:spPr>
          <a:xfrm>
            <a:off x="856590" y="1802308"/>
            <a:ext cx="7062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Условия:</a:t>
            </a:r>
            <a:endParaRPr lang="ru-RU" b="1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119156C-5DED-47A7-9025-BDF34A7B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03" y="4626869"/>
            <a:ext cx="2216746" cy="15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9EC4137-8B4D-497B-9692-F8C93B5093C0}"/>
              </a:ext>
            </a:extLst>
          </p:cNvPr>
          <p:cNvSpPr txBox="1"/>
          <p:nvPr/>
        </p:nvSpPr>
        <p:spPr>
          <a:xfrm>
            <a:off x="7558930" y="6189270"/>
            <a:ext cx="2216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Обрабатывающие производства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FDA0-FBA9-4F23-ABF5-C1369D43F0EE}"/>
              </a:ext>
            </a:extLst>
          </p:cNvPr>
          <p:cNvSpPr txBox="1"/>
          <p:nvPr/>
        </p:nvSpPr>
        <p:spPr>
          <a:xfrm>
            <a:off x="2623685" y="1804105"/>
            <a:ext cx="47500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софинансирование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– 30%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использование средств гранта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ввода в эксплуатацию – 24 мес.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осуществление деятельности – 5 лет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создание 1 рабочего места на 2 </a:t>
            </a:r>
            <a:r>
              <a:rPr lang="ru-RU" kern="5100" dirty="0" err="1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млн.руб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 гранта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4A952E-4E4A-443A-9C1D-88507D23551B}"/>
              </a:ext>
            </a:extLst>
          </p:cNvPr>
          <p:cNvSpPr txBox="1"/>
          <p:nvPr/>
        </p:nvSpPr>
        <p:spPr>
          <a:xfrm>
            <a:off x="432705" y="3820121"/>
            <a:ext cx="767241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      </a:t>
            </a: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Срок приема документов </a:t>
            </a:r>
            <a:r>
              <a:rPr lang="en-US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(</a:t>
            </a:r>
            <a:r>
              <a:rPr lang="ru-RU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план)</a:t>
            </a:r>
            <a:r>
              <a:rPr lang="ru-RU" sz="2400" b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 </a:t>
            </a:r>
            <a:r>
              <a:rPr lang="ru-RU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–  </a:t>
            </a:r>
            <a:r>
              <a:rPr lang="ru-RU" b="1" kern="51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июнь</a:t>
            </a:r>
          </a:p>
          <a:p>
            <a:r>
              <a:rPr lang="ru-RU" sz="1400" i="1" kern="5100" dirty="0">
                <a:solidFill>
                  <a:srgbClr val="70AD47">
                    <a:lumMod val="50000"/>
                  </a:srgbClr>
                </a:solidFill>
                <a:latin typeface="Arial Narrow" panose="020B0606020202030204" pitchFamily="34" charset="0"/>
                <a:ea typeface="Arial Unicode MS" panose="020B060402020202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37978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55A11"/>
      </a:accent1>
      <a:accent2>
        <a:srgbClr val="B41010"/>
      </a:accent2>
      <a:accent3>
        <a:srgbClr val="139884"/>
      </a:accent3>
      <a:accent4>
        <a:srgbClr val="385723"/>
      </a:accent4>
      <a:accent5>
        <a:srgbClr val="008000"/>
      </a:accent5>
      <a:accent6>
        <a:srgbClr val="A6D08A"/>
      </a:accent6>
      <a:hlink>
        <a:srgbClr val="375623"/>
      </a:hlink>
      <a:folHlink>
        <a:srgbClr val="375623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13219</TotalTime>
  <Words>1495</Words>
  <Application>Microsoft Office PowerPoint</Application>
  <PresentationFormat>Широкоэкранный</PresentationFormat>
  <Paragraphs>245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Century Gothic</vt:lpstr>
      <vt:lpstr>Courier New</vt:lpstr>
      <vt:lpstr>Gotham Pro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Королёва Ирина Владимировна</dc:creator>
  <cp:lastModifiedBy>Светлана Леонова</cp:lastModifiedBy>
  <cp:revision>972</cp:revision>
  <cp:lastPrinted>2022-02-04T11:09:06Z</cp:lastPrinted>
  <dcterms:created xsi:type="dcterms:W3CDTF">2019-02-08T11:57:28Z</dcterms:created>
  <dcterms:modified xsi:type="dcterms:W3CDTF">2022-02-04T11:35:58Z</dcterms:modified>
</cp:coreProperties>
</file>