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0"/>
  </p:notesMasterIdLst>
  <p:sldIdLst>
    <p:sldId id="268" r:id="rId3"/>
    <p:sldId id="283" r:id="rId4"/>
    <p:sldId id="272" r:id="rId5"/>
    <p:sldId id="295" r:id="rId6"/>
    <p:sldId id="276" r:id="rId7"/>
    <p:sldId id="279" r:id="rId8"/>
    <p:sldId id="258" r:id="rId9"/>
    <p:sldId id="256" r:id="rId10"/>
    <p:sldId id="296" r:id="rId11"/>
    <p:sldId id="300" r:id="rId12"/>
    <p:sldId id="274" r:id="rId13"/>
    <p:sldId id="264" r:id="rId14"/>
    <p:sldId id="302" r:id="rId15"/>
    <p:sldId id="301" r:id="rId16"/>
    <p:sldId id="282" r:id="rId17"/>
    <p:sldId id="298" r:id="rId18"/>
    <p:sldId id="277" r:id="rId19"/>
    <p:sldId id="289" r:id="rId20"/>
    <p:sldId id="285" r:id="rId21"/>
    <p:sldId id="290" r:id="rId22"/>
    <p:sldId id="291" r:id="rId23"/>
    <p:sldId id="293" r:id="rId24"/>
    <p:sldId id="284" r:id="rId25"/>
    <p:sldId id="294" r:id="rId26"/>
    <p:sldId id="286" r:id="rId27"/>
    <p:sldId id="288" r:id="rId28"/>
    <p:sldId id="271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 Бурков" initials="Н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00"/>
    <a:srgbClr val="3CA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86385" autoAdjust="0"/>
  </p:normalViewPr>
  <p:slideViewPr>
    <p:cSldViewPr snapToGrid="0">
      <p:cViewPr>
        <p:scale>
          <a:sx n="100" d="100"/>
          <a:sy n="100" d="100"/>
        </p:scale>
        <p:origin x="-948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036E-4255-4AF8-BEED-5FD6F89E299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51EF-3914-4721-9D68-7C934AF5C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6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751EF-3914-4721-9D68-7C934AF5CC9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9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8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1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82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6745288" y="1377949"/>
            <a:ext cx="3575051" cy="371633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8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8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5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27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01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46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67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7143751" y="1600201"/>
            <a:ext cx="4324351" cy="436245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74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3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19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75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61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6745289" y="1377949"/>
            <a:ext cx="3575051" cy="371633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2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3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1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4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1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7143750" y="1600200"/>
            <a:ext cx="4324350" cy="4362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5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2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A9D2-2D0B-495B-9EC6-73329812EE22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F3DE-FC31-4967-9793-9A9EF0D09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4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A9D2-2D0B-495B-9EC6-73329812EE22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AF3DE-FC31-4967-9793-9A9EF0D09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2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D1A7A9D2-2D0B-495B-9EC6-73329812E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4"/>
              <a:t>18.01.2022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EC2AF3DE-FC31-4967-9793-9A9EF0D09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5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2700000">
            <a:off x="4627962" y="-2742831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89" y="2148007"/>
            <a:ext cx="6843423" cy="2561986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 rot="1917860">
            <a:off x="-1363866" y="1801670"/>
            <a:ext cx="2321452" cy="3635481"/>
          </a:xfrm>
          <a:prstGeom prst="triangle">
            <a:avLst/>
          </a:prstGeom>
          <a:solidFill>
            <a:srgbClr val="85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 rot="19305066">
            <a:off x="-1277856" y="2220690"/>
            <a:ext cx="2125683" cy="368135"/>
          </a:xfrm>
          <a:prstGeom prst="rect">
            <a:avLst/>
          </a:prstGeom>
          <a:solidFill>
            <a:srgbClr val="85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9365021">
            <a:off x="-2089335" y="-1627241"/>
            <a:ext cx="2321452" cy="3635481"/>
          </a:xfrm>
          <a:prstGeom prst="triangle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929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 rot="2700000">
            <a:off x="4618911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204" y="181203"/>
            <a:ext cx="5549896" cy="68736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4"/>
            <a:r>
              <a:rPr lang="ru-RU" sz="3900" b="1" dirty="0">
                <a:solidFill>
                  <a:prstClr val="black"/>
                </a:solidFill>
              </a:rPr>
              <a:t>ЗАЙМ </a:t>
            </a:r>
            <a:r>
              <a:rPr lang="ru-RU" sz="3900" b="1" dirty="0">
                <a:solidFill>
                  <a:srgbClr val="3CA5B4"/>
                </a:solidFill>
              </a:rPr>
              <a:t>«САМОЗАНЯТЫЙ»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697" y="805092"/>
            <a:ext cx="9667379" cy="337014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ru-RU" b="1" dirty="0">
                <a:solidFill>
                  <a:srgbClr val="FCC300"/>
                </a:solidFill>
              </a:rPr>
              <a:t>ДЛЯ КОГО</a:t>
            </a:r>
            <a:r>
              <a:rPr lang="ru-RU" sz="1600" b="1" dirty="0">
                <a:solidFill>
                  <a:prstClr val="black"/>
                </a:solidFill>
              </a:rPr>
              <a:t>: </a:t>
            </a:r>
            <a:r>
              <a:rPr lang="ru-RU" sz="1600" dirty="0">
                <a:solidFill>
                  <a:prstClr val="black"/>
                </a:solidFill>
              </a:rPr>
              <a:t>физическое лицо, не являющееся ИП и применяющим специальный налоговый</a:t>
            </a:r>
          </a:p>
          <a:p>
            <a:pPr defTabSz="914354"/>
            <a:r>
              <a:rPr lang="ru-RU" sz="1600" dirty="0">
                <a:solidFill>
                  <a:prstClr val="black"/>
                </a:solidFill>
              </a:rPr>
              <a:t> режим «Налог на профессиональный доход»</a:t>
            </a:r>
          </a:p>
          <a:p>
            <a:pPr defTabSz="914354"/>
            <a:endParaRPr lang="ru-RU" sz="1300" dirty="0">
              <a:solidFill>
                <a:prstClr val="black"/>
              </a:solidFill>
            </a:endParaRPr>
          </a:p>
          <a:p>
            <a:pPr algn="just"/>
            <a:r>
              <a:rPr lang="ru-RU" b="1" dirty="0">
                <a:solidFill>
                  <a:srgbClr val="3CA5B4"/>
                </a:solidFill>
              </a:rPr>
              <a:t>ЦЕЛЬ: </a:t>
            </a:r>
            <a:r>
              <a:rPr lang="ru-RU" sz="1600" dirty="0">
                <a:solidFill>
                  <a:prstClr val="black"/>
                </a:solidFill>
              </a:rPr>
              <a:t>На организацию и/или развитие предпринимательской деятельности </a:t>
            </a:r>
            <a:r>
              <a:rPr lang="ru-RU" sz="1600" dirty="0" err="1">
                <a:solidFill>
                  <a:prstClr val="black"/>
                </a:solidFill>
              </a:rPr>
              <a:t>Самозанятых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</a:rPr>
              <a:t>в соответствии с заявленными целями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defTabSz="914354"/>
            <a:r>
              <a:rPr lang="ru-RU" b="1" dirty="0">
                <a:solidFill>
                  <a:srgbClr val="3CA5B4"/>
                </a:solidFill>
              </a:rPr>
              <a:t>ОБЕСПЕЧЕНИЕ: </a:t>
            </a:r>
          </a:p>
          <a:p>
            <a:pPr marL="285737" indent="-285737" defTabSz="914354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До 100 тыс. руб. - поручительство супруга /супруги (при наличии)</a:t>
            </a:r>
          </a:p>
          <a:p>
            <a:pPr marL="285737" indent="-285737" defTabSz="914354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До 150 тыс. руб. – поручительство супруга/супруги (при наличии) - </a:t>
            </a:r>
            <a:r>
              <a:rPr lang="ru-RU" sz="1600" b="1" dirty="0">
                <a:solidFill>
                  <a:prstClr val="black"/>
                </a:solidFill>
              </a:rPr>
              <a:t>для лиц , заключивших</a:t>
            </a:r>
          </a:p>
          <a:p>
            <a:pPr defTabSz="914354"/>
            <a:r>
              <a:rPr lang="ru-RU" sz="1600" b="1" dirty="0">
                <a:solidFill>
                  <a:prstClr val="black"/>
                </a:solidFill>
              </a:rPr>
              <a:t>      социальный контракт на развитие предпринимательской деятельности или на развитие личного  </a:t>
            </a:r>
          </a:p>
          <a:p>
            <a:pPr defTabSz="914354"/>
            <a:r>
              <a:rPr lang="ru-RU" sz="1600" b="1" dirty="0">
                <a:solidFill>
                  <a:prstClr val="black"/>
                </a:solidFill>
              </a:rPr>
              <a:t>      подсобного хозяйства  с Учреждениями социальной защиты по месту жительства; </a:t>
            </a:r>
          </a:p>
          <a:p>
            <a:pPr marL="285737" indent="-285737" defTabSz="914354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До 300 тыс. руб. –  поручительство 1-го поручителя (либо имущественное обеспечение);</a:t>
            </a:r>
          </a:p>
          <a:p>
            <a:pPr marL="285737" indent="-285737" defTabSz="914354">
              <a:buFontTx/>
              <a:buChar char="-"/>
            </a:pPr>
            <a:r>
              <a:rPr lang="ru-RU" sz="1600" dirty="0">
                <a:solidFill>
                  <a:prstClr val="black"/>
                </a:solidFill>
              </a:rPr>
              <a:t>До 500 тыс. руб. – поручительство 2-х поручителей </a:t>
            </a:r>
            <a:r>
              <a:rPr lang="ru-RU" sz="1300" dirty="0">
                <a:solidFill>
                  <a:prstClr val="black"/>
                </a:solidFill>
              </a:rPr>
              <a:t>(либо имущественное обеспечение);</a:t>
            </a:r>
          </a:p>
        </p:txBody>
      </p:sp>
      <p:sp>
        <p:nvSpPr>
          <p:cNvPr id="15" name="Овал 14"/>
          <p:cNvSpPr/>
          <p:nvPr/>
        </p:nvSpPr>
        <p:spPr>
          <a:xfrm>
            <a:off x="472278" y="4524238"/>
            <a:ext cx="553359" cy="5533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72278" y="5369239"/>
            <a:ext cx="553359" cy="5533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2278" y="6096767"/>
            <a:ext cx="553359" cy="5533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571" y="4462360"/>
            <a:ext cx="539464" cy="68736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4"/>
            <a:r>
              <a:rPr lang="ru-RU" sz="3900" dirty="0">
                <a:solidFill>
                  <a:prstClr val="black"/>
                </a:solidFill>
              </a:rPr>
              <a:t>%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" y="5465915"/>
            <a:ext cx="360000" cy="3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3" y="6193444"/>
            <a:ext cx="360000" cy="36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59674" y="3560435"/>
            <a:ext cx="239164" cy="38471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4"/>
            <a:r>
              <a:rPr lang="ru-RU" sz="1900" dirty="0">
                <a:solidFill>
                  <a:prstClr val="black"/>
                </a:solidFill>
              </a:rPr>
              <a:t>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3197" y="5089776"/>
            <a:ext cx="3534559" cy="995144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4"/>
            <a:r>
              <a:rPr lang="ru-RU" sz="2800" dirty="0">
                <a:solidFill>
                  <a:prstClr val="black"/>
                </a:solidFill>
              </a:rPr>
              <a:t>До</a:t>
            </a:r>
            <a:r>
              <a:rPr lang="ru-RU" sz="5900" b="1" dirty="0">
                <a:solidFill>
                  <a:srgbClr val="3CA5B4"/>
                </a:solidFill>
              </a:rPr>
              <a:t>500</a:t>
            </a:r>
            <a:r>
              <a:rPr lang="ru-RU" sz="2800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23198" y="5788211"/>
            <a:ext cx="2620804" cy="995144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4"/>
            <a:r>
              <a:rPr lang="ru-RU" sz="2800" dirty="0">
                <a:solidFill>
                  <a:prstClr val="black"/>
                </a:solidFill>
              </a:rPr>
              <a:t>до</a:t>
            </a:r>
            <a:r>
              <a:rPr lang="ru-RU" sz="5900" b="1" dirty="0">
                <a:solidFill>
                  <a:srgbClr val="3CA5B4"/>
                </a:solidFill>
              </a:rPr>
              <a:t>24</a:t>
            </a:r>
            <a:r>
              <a:rPr lang="ru-RU" sz="2800" dirty="0">
                <a:solidFill>
                  <a:prstClr val="black"/>
                </a:solidFill>
              </a:rPr>
              <a:t>месяцев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91" y="2547609"/>
            <a:ext cx="3245511" cy="3245511"/>
          </a:xfrm>
          <a:prstGeom prst="rect">
            <a:avLst/>
          </a:prstGeom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1032089" y="3834407"/>
            <a:ext cx="7920856" cy="256993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endParaRPr lang="ru-RU" sz="2800" dirty="0">
              <a:solidFill>
                <a:prstClr val="black"/>
              </a:solidFill>
            </a:endParaRPr>
          </a:p>
          <a:p>
            <a:pPr defTabSz="914354"/>
            <a:r>
              <a:rPr lang="ru-RU" sz="2800" dirty="0">
                <a:solidFill>
                  <a:prstClr val="black"/>
                </a:solidFill>
              </a:rPr>
              <a:t>от</a:t>
            </a:r>
            <a:r>
              <a:rPr lang="ru-RU" sz="5900" b="1" dirty="0">
                <a:solidFill>
                  <a:srgbClr val="3CA5B4"/>
                </a:solidFill>
              </a:rPr>
              <a:t> 3,0</a:t>
            </a:r>
            <a:r>
              <a:rPr lang="ru-RU" sz="3900" b="1" dirty="0">
                <a:solidFill>
                  <a:srgbClr val="3CA5B4"/>
                </a:solidFill>
              </a:rPr>
              <a:t>% </a:t>
            </a:r>
            <a:r>
              <a:rPr lang="ru-RU" sz="2800" dirty="0">
                <a:solidFill>
                  <a:prstClr val="black"/>
                </a:solidFill>
              </a:rPr>
              <a:t>до</a:t>
            </a:r>
            <a:r>
              <a:rPr lang="ru-RU" sz="5900" b="1" dirty="0">
                <a:solidFill>
                  <a:srgbClr val="3CA5B4"/>
                </a:solidFill>
              </a:rPr>
              <a:t> 5,0</a:t>
            </a:r>
            <a:r>
              <a:rPr lang="ru-RU" sz="3900" b="1" dirty="0">
                <a:solidFill>
                  <a:srgbClr val="3CA5B4"/>
                </a:solidFill>
              </a:rPr>
              <a:t>%</a:t>
            </a:r>
          </a:p>
          <a:p>
            <a:pPr defTabSz="914354"/>
            <a:endParaRPr lang="ru-RU" sz="1500" dirty="0">
              <a:solidFill>
                <a:prstClr val="black"/>
              </a:solidFill>
            </a:endParaRPr>
          </a:p>
          <a:p>
            <a:pPr defTabSz="914354"/>
            <a:r>
              <a:rPr lang="ru-RU" sz="5900" b="1" dirty="0">
                <a:solidFill>
                  <a:srgbClr val="3CA5B4"/>
                </a:solidFill>
              </a:rPr>
              <a:t>  </a:t>
            </a:r>
            <a:endParaRPr lang="ru-RU" sz="5900" dirty="0">
              <a:solidFill>
                <a:prstClr val="black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BF47A94-520B-4BF0-B9AA-5222A300B2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65" y="336533"/>
            <a:ext cx="1874591" cy="7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0204" y="419100"/>
            <a:ext cx="45609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/>
              <a:t>ЗАЙМ </a:t>
            </a:r>
            <a:r>
              <a:rPr lang="ru-RU" sz="3800" b="1" dirty="0">
                <a:solidFill>
                  <a:srgbClr val="3CA5B4"/>
                </a:solidFill>
              </a:rPr>
              <a:t>«ФРАНШИЗА»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204" y="1187264"/>
            <a:ext cx="77914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CC300"/>
                </a:solidFill>
              </a:rPr>
              <a:t>ДЛЯ КОГО</a:t>
            </a:r>
            <a:r>
              <a:rPr lang="ru-RU" b="1" dirty="0"/>
              <a:t>: </a:t>
            </a:r>
            <a:r>
              <a:rPr lang="ru-RU" dirty="0"/>
              <a:t>Субъектам малого и среднего предпринимательства </a:t>
            </a:r>
          </a:p>
          <a:p>
            <a:r>
              <a:rPr lang="ru-RU" dirty="0"/>
              <a:t>на реализацию инвестиционного проекта, связанного с приобретением </a:t>
            </a:r>
          </a:p>
          <a:p>
            <a:r>
              <a:rPr lang="ru-RU" dirty="0"/>
              <a:t>франшизы с целью организации нового бизнеса или развития действующего</a:t>
            </a:r>
          </a:p>
          <a:p>
            <a:endParaRPr lang="ru-RU" dirty="0"/>
          </a:p>
          <a:p>
            <a:r>
              <a:rPr lang="ru-RU" b="1" dirty="0">
                <a:solidFill>
                  <a:srgbClr val="3CA5B4"/>
                </a:solidFill>
              </a:rPr>
              <a:t>ЦЕЛЬ: </a:t>
            </a:r>
            <a:r>
              <a:rPr lang="ru-RU" dirty="0"/>
              <a:t>паушальный взнос, приобретение оборудования, </a:t>
            </a:r>
          </a:p>
          <a:p>
            <a:r>
              <a:rPr lang="ru-RU" dirty="0"/>
              <a:t>на аренду/приобретение коммерческой недвижимости, </a:t>
            </a:r>
          </a:p>
          <a:p>
            <a:r>
              <a:rPr lang="ru-RU" dirty="0"/>
              <a:t>на пополнение оборотных средств и др.</a:t>
            </a:r>
          </a:p>
        </p:txBody>
      </p:sp>
      <p:sp>
        <p:nvSpPr>
          <p:cNvPr id="15" name="Овал 14"/>
          <p:cNvSpPr/>
          <p:nvPr/>
        </p:nvSpPr>
        <p:spPr>
          <a:xfrm>
            <a:off x="420205" y="3757613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0205" y="4862513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0205" y="5776913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8994" y="3757612"/>
            <a:ext cx="532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/>
              <a:t>%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" y="5059541"/>
            <a:ext cx="360000" cy="3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" y="5951961"/>
            <a:ext cx="360000" cy="36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59672" y="3450233"/>
            <a:ext cx="259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Первые 6 месяцев </a:t>
            </a:r>
            <a:r>
              <a:rPr lang="ru-RU" sz="2800" dirty="0"/>
              <a:t>–  </a:t>
            </a:r>
            <a:endParaRPr lang="ru-RU" sz="5800" b="1" dirty="0">
              <a:solidFill>
                <a:srgbClr val="3CA5B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72" y="4344551"/>
            <a:ext cx="295465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до</a:t>
            </a:r>
            <a:r>
              <a:rPr lang="ru-RU" sz="7800" b="1" dirty="0">
                <a:solidFill>
                  <a:srgbClr val="3CA5B4"/>
                </a:solidFill>
              </a:rPr>
              <a:t>3</a:t>
            </a:r>
            <a:r>
              <a:rPr lang="ru-RU" sz="2800" dirty="0"/>
              <a:t>млн. рублей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9672" y="5246251"/>
            <a:ext cx="28660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до</a:t>
            </a:r>
            <a:r>
              <a:rPr lang="ru-RU" sz="7800" b="1" dirty="0">
                <a:solidFill>
                  <a:srgbClr val="3CA5B4"/>
                </a:solidFill>
              </a:rPr>
              <a:t>24</a:t>
            </a:r>
            <a:r>
              <a:rPr lang="ru-RU" sz="2800" dirty="0"/>
              <a:t>месяцев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8458" y="3404138"/>
            <a:ext cx="7873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>
                <a:solidFill>
                  <a:srgbClr val="3CA5B4"/>
                </a:solidFill>
              </a:rPr>
              <a:t>1%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1261653" y="3944441"/>
            <a:ext cx="51709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Начиная с 7-го месяца – </a:t>
            </a:r>
            <a:r>
              <a:rPr lang="ru-RU" sz="2800" dirty="0"/>
              <a:t>от</a:t>
            </a:r>
            <a:r>
              <a:rPr lang="ru-RU" dirty="0"/>
              <a:t> </a:t>
            </a:r>
            <a:r>
              <a:rPr lang="ru-RU" sz="2800" b="1" dirty="0">
                <a:solidFill>
                  <a:srgbClr val="3CA5B4"/>
                </a:solidFill>
              </a:rPr>
              <a:t>4,25% </a:t>
            </a:r>
            <a:r>
              <a:rPr lang="ru-RU" sz="2800" dirty="0"/>
              <a:t>до</a:t>
            </a:r>
            <a:r>
              <a:rPr lang="ru-RU" sz="900" dirty="0"/>
              <a:t> </a:t>
            </a:r>
            <a:r>
              <a:rPr lang="ru-RU" sz="2800" b="1" dirty="0">
                <a:solidFill>
                  <a:srgbClr val="3CA5B4"/>
                </a:solidFill>
              </a:rPr>
              <a:t>8,5%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292" y="2652550"/>
            <a:ext cx="3384000" cy="3384000"/>
          </a:xfrm>
          <a:prstGeom prst="rect">
            <a:avLst/>
          </a:prstGeom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FCBB84A-0DFA-4177-B9F9-29CFE01FF3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62" y="336534"/>
            <a:ext cx="1874591" cy="7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0204" y="1384300"/>
            <a:ext cx="7933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CC300"/>
                </a:solidFill>
              </a:rPr>
              <a:t>ДЛЯ КОГО</a:t>
            </a:r>
            <a:r>
              <a:rPr lang="ru-RU" b="1" dirty="0"/>
              <a:t>: </a:t>
            </a:r>
            <a:r>
              <a:rPr lang="ru-RU" dirty="0"/>
              <a:t>субъектам малого и среднего предпринимательства</a:t>
            </a:r>
          </a:p>
          <a:p>
            <a:r>
              <a:rPr lang="ru-RU" dirty="0"/>
              <a:t>пострадавшим в условиях ухудшения экономической ситуации</a:t>
            </a:r>
          </a:p>
          <a:p>
            <a:r>
              <a:rPr lang="ru-RU" dirty="0"/>
              <a:t>в связи с распространением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</a:t>
            </a:r>
          </a:p>
          <a:p>
            <a:endParaRPr lang="ru-RU" dirty="0"/>
          </a:p>
          <a:p>
            <a:r>
              <a:rPr lang="ru-RU" b="1" dirty="0">
                <a:solidFill>
                  <a:srgbClr val="3CA5B4"/>
                </a:solidFill>
              </a:rPr>
              <a:t>ЦЕЛЬ: </a:t>
            </a:r>
            <a:r>
              <a:rPr lang="ru-RU" b="1" dirty="0" smtClean="0">
                <a:solidFill>
                  <a:srgbClr val="3CA5B4"/>
                </a:solidFill>
              </a:rPr>
              <a:t> </a:t>
            </a:r>
            <a:r>
              <a:rPr lang="ru-RU" dirty="0" smtClean="0"/>
              <a:t>пополнение  оборотных средств оплата арендных платежей и коммунальных платежей, выплата заработной платы, отчислений на ФОТ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20205" y="3757613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0205" y="4837113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0205" y="5751513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8994" y="3757612"/>
            <a:ext cx="532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/>
              <a:t>%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" y="5034141"/>
            <a:ext cx="360000" cy="3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" y="5926561"/>
            <a:ext cx="360000" cy="36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59672" y="4319151"/>
            <a:ext cx="295465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до</a:t>
            </a:r>
            <a:r>
              <a:rPr lang="ru-RU" sz="7800" b="1" dirty="0">
                <a:solidFill>
                  <a:srgbClr val="3CA5B4"/>
                </a:solidFill>
              </a:rPr>
              <a:t>1</a:t>
            </a:r>
            <a:r>
              <a:rPr lang="ru-RU" sz="2800" dirty="0"/>
              <a:t>млн. рублей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9672" y="5220851"/>
            <a:ext cx="28660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до</a:t>
            </a:r>
            <a:r>
              <a:rPr lang="ru-RU" sz="7800" b="1" dirty="0">
                <a:solidFill>
                  <a:srgbClr val="3CA5B4"/>
                </a:solidFill>
              </a:rPr>
              <a:t>24</a:t>
            </a:r>
            <a:r>
              <a:rPr lang="ru-RU" sz="2800" dirty="0"/>
              <a:t>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04" y="2800873"/>
            <a:ext cx="2950640" cy="2950640"/>
          </a:xfrm>
          <a:prstGeom prst="rect">
            <a:avLst/>
          </a:prstGeom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1219090" y="3495427"/>
            <a:ext cx="432227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от </a:t>
            </a:r>
            <a:r>
              <a:rPr lang="ru-RU" sz="5800" b="1" dirty="0">
                <a:solidFill>
                  <a:srgbClr val="3CA5B4"/>
                </a:solidFill>
              </a:rPr>
              <a:t>0,1% </a:t>
            </a:r>
            <a:r>
              <a:rPr lang="ru-RU" sz="2800" dirty="0"/>
              <a:t>до</a:t>
            </a:r>
            <a:r>
              <a:rPr lang="ru-RU" sz="1100" dirty="0"/>
              <a:t> </a:t>
            </a:r>
            <a:r>
              <a:rPr lang="ru-RU" sz="5800" b="1" dirty="0">
                <a:solidFill>
                  <a:srgbClr val="3CA5B4"/>
                </a:solidFill>
              </a:rPr>
              <a:t>3,0% </a:t>
            </a:r>
            <a:endParaRPr lang="ru-RU" sz="5800" dirty="0"/>
          </a:p>
        </p:txBody>
      </p:sp>
      <p:sp>
        <p:nvSpPr>
          <p:cNvPr id="19" name="TextBox 18"/>
          <p:cNvSpPr txBox="1"/>
          <p:nvPr/>
        </p:nvSpPr>
        <p:spPr>
          <a:xfrm>
            <a:off x="420204" y="419100"/>
            <a:ext cx="86559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/>
              <a:t>ЗАЙМ </a:t>
            </a:r>
            <a:r>
              <a:rPr lang="ru-RU" sz="3800" b="1" dirty="0">
                <a:solidFill>
                  <a:srgbClr val="3CA5B4"/>
                </a:solidFill>
              </a:rPr>
              <a:t>«АНТИКРИЗИСНАЯ ПОДДЕРЖКА»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A0132A2-8604-4A5C-8336-2C295006F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62" y="336534"/>
            <a:ext cx="1874591" cy="7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0204" y="419100"/>
            <a:ext cx="53547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/>
              <a:t>ЗАЙМ </a:t>
            </a:r>
            <a:r>
              <a:rPr lang="ru-RU" sz="3800" b="1" dirty="0">
                <a:solidFill>
                  <a:srgbClr val="3CA5B4"/>
                </a:solidFill>
              </a:rPr>
              <a:t>«АЛЬТЕРНАТИВА»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204" y="1187264"/>
            <a:ext cx="80779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CC300"/>
                </a:solidFill>
              </a:rPr>
              <a:t>ДЛЯ КОГО</a:t>
            </a:r>
            <a:r>
              <a:rPr lang="ru-RU" b="1" dirty="0"/>
              <a:t>: </a:t>
            </a:r>
            <a:r>
              <a:rPr lang="ru-RU" dirty="0"/>
              <a:t>с</a:t>
            </a:r>
            <a:r>
              <a:rPr lang="ru-RU" b="0" i="0" dirty="0">
                <a:effectLst/>
              </a:rPr>
              <a:t>убъектам малого и среднего предпринимательства </a:t>
            </a:r>
          </a:p>
          <a:p>
            <a:r>
              <a:rPr lang="ru-RU" b="0" i="0" dirty="0">
                <a:effectLst/>
              </a:rPr>
              <a:t>на рефинансирование срочной задолженности</a:t>
            </a:r>
          </a:p>
          <a:p>
            <a:endParaRPr lang="ru-RU" dirty="0"/>
          </a:p>
          <a:p>
            <a:pPr algn="l"/>
            <a:r>
              <a:rPr lang="ru-RU" b="1" dirty="0">
                <a:solidFill>
                  <a:srgbClr val="3CA5B4"/>
                </a:solidFill>
              </a:rPr>
              <a:t>ЦЕЛЬ: </a:t>
            </a:r>
            <a:r>
              <a:rPr lang="ru-RU" b="0" i="0" dirty="0">
                <a:effectLst/>
              </a:rPr>
              <a:t>рефинансирование кредитов/займов/договоров лизинга, направленных </a:t>
            </a:r>
          </a:p>
          <a:p>
            <a:pPr algn="l"/>
            <a:r>
              <a:rPr lang="ru-RU" b="0" i="0" dirty="0">
                <a:effectLst/>
              </a:rPr>
              <a:t>на развитие предпринимательской деятельности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420205" y="3459500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0205" y="4862513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0205" y="5776913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8994" y="3459499"/>
            <a:ext cx="532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/>
              <a:t>%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" y="5059541"/>
            <a:ext cx="360000" cy="3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" y="5951961"/>
            <a:ext cx="360000" cy="36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59672" y="4344551"/>
            <a:ext cx="295465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до</a:t>
            </a:r>
            <a:r>
              <a:rPr lang="ru-RU" sz="7800" b="1" dirty="0">
                <a:solidFill>
                  <a:srgbClr val="3CA5B4"/>
                </a:solidFill>
              </a:rPr>
              <a:t>5</a:t>
            </a:r>
            <a:r>
              <a:rPr lang="ru-RU" sz="2800" dirty="0"/>
              <a:t>млн. рублей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9672" y="5246251"/>
            <a:ext cx="28660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до</a:t>
            </a:r>
            <a:r>
              <a:rPr lang="ru-RU" sz="7800" b="1" dirty="0">
                <a:solidFill>
                  <a:srgbClr val="3CA5B4"/>
                </a:solidFill>
              </a:rPr>
              <a:t>24</a:t>
            </a:r>
            <a:r>
              <a:rPr lang="ru-RU" sz="2800" dirty="0"/>
              <a:t>месяцев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FCBB84A-0DFA-4177-B9F9-29CFE01FF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62" y="336534"/>
            <a:ext cx="1874591" cy="7017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BAFA61-FAA2-44ED-BCD9-AA36FF11DCAD}"/>
              </a:ext>
            </a:extLst>
          </p:cNvPr>
          <p:cNvSpPr txBox="1"/>
          <p:nvPr/>
        </p:nvSpPr>
        <p:spPr>
          <a:xfrm>
            <a:off x="1234871" y="2935785"/>
            <a:ext cx="7086940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800" b="1" dirty="0">
                <a:solidFill>
                  <a:srgbClr val="3CA5B4"/>
                </a:solidFill>
              </a:rPr>
              <a:t>8,5%</a:t>
            </a:r>
          </a:p>
          <a:p>
            <a:r>
              <a:rPr lang="ru-RU" sz="1500" dirty="0"/>
              <a:t>*4,25% - субъектам МСП – зарегистрированным и осуществляющим</a:t>
            </a:r>
          </a:p>
          <a:p>
            <a:r>
              <a:rPr lang="ru-RU" sz="1500" dirty="0"/>
              <a:t>деятельность на территории моногорода Лебедянь при реализации приоритетных </a:t>
            </a:r>
          </a:p>
          <a:p>
            <a:r>
              <a:rPr lang="ru-RU" sz="1500" dirty="0"/>
              <a:t>проектов</a:t>
            </a:r>
          </a:p>
          <a:p>
            <a:r>
              <a:rPr lang="ru-RU" sz="5800" b="1" dirty="0">
                <a:solidFill>
                  <a:srgbClr val="3CA5B4"/>
                </a:solidFill>
              </a:rPr>
              <a:t> </a:t>
            </a:r>
            <a:endParaRPr lang="ru-RU" sz="5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3BD2407-F241-45C3-BF47-0CCBEFB3B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75" y="2418074"/>
            <a:ext cx="4081950" cy="40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6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25">
            <a:extLst>
              <a:ext uri="{FF2B5EF4-FFF2-40B4-BE49-F238E27FC236}">
                <a16:creationId xmlns:a16="http://schemas.microsoft.com/office/drawing/2014/main" xmlns="" id="{829E712E-342A-4697-B31A-B7555530C4A7}"/>
              </a:ext>
            </a:extLst>
          </p:cNvPr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68DD94F2-2B28-4582-9CA3-C3CD6D44797E}"/>
              </a:ext>
            </a:extLst>
          </p:cNvPr>
          <p:cNvSpPr/>
          <p:nvPr/>
        </p:nvSpPr>
        <p:spPr>
          <a:xfrm rot="1917860">
            <a:off x="-1363866" y="1801670"/>
            <a:ext cx="2321452" cy="3635481"/>
          </a:xfrm>
          <a:prstGeom prst="triangle">
            <a:avLst/>
          </a:prstGeom>
          <a:solidFill>
            <a:srgbClr val="85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A6F77C-760C-4A73-9666-204DD85D8B2E}"/>
              </a:ext>
            </a:extLst>
          </p:cNvPr>
          <p:cNvSpPr/>
          <p:nvPr/>
        </p:nvSpPr>
        <p:spPr>
          <a:xfrm rot="19305066">
            <a:off x="-1277856" y="2220690"/>
            <a:ext cx="2125683" cy="368135"/>
          </a:xfrm>
          <a:prstGeom prst="rect">
            <a:avLst/>
          </a:prstGeom>
          <a:solidFill>
            <a:srgbClr val="85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51AEBE37-9779-4D6D-9EA6-64C9EE7CBB1D}"/>
              </a:ext>
            </a:extLst>
          </p:cNvPr>
          <p:cNvSpPr/>
          <p:nvPr/>
        </p:nvSpPr>
        <p:spPr>
          <a:xfrm rot="19365021">
            <a:off x="-2089335" y="-1627241"/>
            <a:ext cx="2321452" cy="3635481"/>
          </a:xfrm>
          <a:prstGeom prst="triangle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A72A15-019D-4D4A-BD6C-ED225A8C9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836" y="295043"/>
            <a:ext cx="4052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АКЦИЯ ДО 30.04.2022</a:t>
            </a:r>
            <a:endParaRPr lang="en-US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Questrial"/>
              <a:cs typeface="Quest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CE2267-6F9E-4ABA-812B-6C7076FE8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" y="336534"/>
            <a:ext cx="1874591" cy="70179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5B6377A-B37F-4755-BA13-6E245275985E}"/>
              </a:ext>
            </a:extLst>
          </p:cNvPr>
          <p:cNvSpPr/>
          <p:nvPr/>
        </p:nvSpPr>
        <p:spPr>
          <a:xfrm>
            <a:off x="1095595" y="2182682"/>
            <a:ext cx="3888313" cy="741493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Транспортные средства</a:t>
            </a:r>
          </a:p>
          <a:p>
            <a:r>
              <a:rPr lang="ru-RU" sz="1000" dirty="0">
                <a:solidFill>
                  <a:schemeClr val="tx1"/>
                </a:solidFill>
              </a:rPr>
              <a:t>иностранных марок годом выпуска не старше 10-ти лет,</a:t>
            </a:r>
          </a:p>
          <a:p>
            <a:r>
              <a:rPr lang="ru-RU" sz="1000" dirty="0">
                <a:solidFill>
                  <a:schemeClr val="tx1"/>
                </a:solidFill>
              </a:rPr>
              <a:t>Российских и Китайских марок годом выпуска не старше 5-ти лет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916E37-673F-4854-A123-AA1AABC86844}"/>
              </a:ext>
            </a:extLst>
          </p:cNvPr>
          <p:cNvSpPr txBox="1"/>
          <p:nvPr/>
        </p:nvSpPr>
        <p:spPr>
          <a:xfrm>
            <a:off x="1057968" y="1206922"/>
            <a:ext cx="1010930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 30.04.2022 года действует акция по снижению процентной ставки по займам «Инвестиционный»</a:t>
            </a:r>
          </a:p>
          <a:p>
            <a:r>
              <a:rPr lang="ru-RU" dirty="0"/>
              <a:t>«Оборотный», «Альтернатива» на </a:t>
            </a:r>
            <a:r>
              <a:rPr lang="ru-RU" sz="2500" b="1" dirty="0"/>
              <a:t>1% </a:t>
            </a:r>
            <a:r>
              <a:rPr lang="ru-RU" dirty="0"/>
              <a:t>при условии, если залогом будут: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9C64425-ED41-46E6-9962-255951189EA2}"/>
              </a:ext>
            </a:extLst>
          </p:cNvPr>
          <p:cNvSpPr/>
          <p:nvPr/>
        </p:nvSpPr>
        <p:spPr>
          <a:xfrm>
            <a:off x="1095595" y="3008976"/>
            <a:ext cx="3888313" cy="741493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Сельскохозяйственная и иная техника</a:t>
            </a:r>
          </a:p>
          <a:p>
            <a:r>
              <a:rPr lang="ru-RU" sz="1000" dirty="0">
                <a:solidFill>
                  <a:schemeClr val="tx1"/>
                </a:solidFill>
              </a:rPr>
              <a:t>иностранных марок годом выпуска не старше 10-ти лет,</a:t>
            </a:r>
          </a:p>
          <a:p>
            <a:r>
              <a:rPr lang="ru-RU" sz="1000" dirty="0">
                <a:solidFill>
                  <a:schemeClr val="tx1"/>
                </a:solidFill>
              </a:rPr>
              <a:t>Российских и Китайских марок годом выпуска не старше 5-ти лет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9C60F44-E399-47B7-8132-631FFBF2FD8F}"/>
              </a:ext>
            </a:extLst>
          </p:cNvPr>
          <p:cNvSpPr/>
          <p:nvPr/>
        </p:nvSpPr>
        <p:spPr>
          <a:xfrm>
            <a:off x="1095595" y="3835270"/>
            <a:ext cx="3888313" cy="741493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Жилая недвижимость</a:t>
            </a:r>
          </a:p>
          <a:p>
            <a:r>
              <a:rPr lang="ru-RU" sz="1000" dirty="0">
                <a:solidFill>
                  <a:schemeClr val="tx1"/>
                </a:solidFill>
              </a:rPr>
              <a:t>Расположенная в городах и районных центрах Липецкой области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6100298-B9A9-4165-A0AC-4260DB96AB60}"/>
              </a:ext>
            </a:extLst>
          </p:cNvPr>
          <p:cNvSpPr/>
          <p:nvPr/>
        </p:nvSpPr>
        <p:spPr>
          <a:xfrm>
            <a:off x="1095595" y="4661564"/>
            <a:ext cx="3888313" cy="741493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Объекты коммерческой недвижимости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Расположенная в городах и районных центрах Липецкой области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A9B9EBF-2D2C-41A8-800B-59CFB05209FB}"/>
              </a:ext>
            </a:extLst>
          </p:cNvPr>
          <p:cNvSpPr/>
          <p:nvPr/>
        </p:nvSpPr>
        <p:spPr>
          <a:xfrm>
            <a:off x="1095595" y="5487857"/>
            <a:ext cx="3888313" cy="741493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Земельные участки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Входящие в состав земель сельскохозяйственного назначения, площадью не менее 10 Га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A4024E2-BAEC-498C-980A-1E4063B38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02" y="2480130"/>
            <a:ext cx="3451772" cy="34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2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31000"/>
            <a:ext cx="12192000" cy="254000"/>
          </a:xfrm>
          <a:prstGeom prst="rect">
            <a:avLst/>
          </a:prstGeom>
          <a:solidFill>
            <a:srgbClr val="FCC3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917860">
            <a:off x="-1363866" y="1801670"/>
            <a:ext cx="2321452" cy="3635481"/>
          </a:xfrm>
          <a:prstGeom prst="triangle">
            <a:avLst/>
          </a:prstGeom>
          <a:solidFill>
            <a:srgbClr val="85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 rot="19305066">
            <a:off x="-1277856" y="2220690"/>
            <a:ext cx="2125683" cy="368135"/>
          </a:xfrm>
          <a:prstGeom prst="rect">
            <a:avLst/>
          </a:prstGeom>
          <a:solidFill>
            <a:srgbClr val="85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9365021">
            <a:off x="-2089335" y="-1627241"/>
            <a:ext cx="2321452" cy="3635481"/>
          </a:xfrm>
          <a:prstGeom prst="triangle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2254215" y="1097267"/>
            <a:ext cx="2381267" cy="1809763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4932391" y="1097267"/>
            <a:ext cx="2381267" cy="1809763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Прямоугольник 11"/>
          <p:cNvSpPr/>
          <p:nvPr/>
        </p:nvSpPr>
        <p:spPr>
          <a:xfrm>
            <a:off x="7610567" y="1097267"/>
            <a:ext cx="2381267" cy="1809763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3615447" y="3003789"/>
            <a:ext cx="2381267" cy="1809763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6293623" y="3003789"/>
            <a:ext cx="2381267" cy="1809763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TextBox 2"/>
          <p:cNvSpPr txBox="1"/>
          <p:nvPr/>
        </p:nvSpPr>
        <p:spPr>
          <a:xfrm>
            <a:off x="2210107" y="2041526"/>
            <a:ext cx="241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Залог недвижимого имущества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2658" y="2134243"/>
            <a:ext cx="245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Залог транспортных средств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10567" y="1990488"/>
            <a:ext cx="238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Залог сельскохозяйственной и иной техники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15447" y="4036259"/>
            <a:ext cx="2381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Залог </a:t>
            </a:r>
          </a:p>
          <a:p>
            <a:pPr algn="ctr"/>
            <a:r>
              <a:rPr lang="ru-RU" sz="1600" dirty="0"/>
              <a:t>оборудования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4512" y="3896714"/>
            <a:ext cx="2349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Залог имущества, приобретаемого в будущем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48" y="1222975"/>
            <a:ext cx="720000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24" y="1323091"/>
            <a:ext cx="720000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00" y="1289283"/>
            <a:ext cx="720000" cy="72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0" y="3219500"/>
            <a:ext cx="72000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56" y="3176714"/>
            <a:ext cx="720000" cy="72000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3615447" y="5157217"/>
            <a:ext cx="5048285" cy="1463040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ЗАЛОГОДАТЕЛЯМИ МОГУТ ВЫСТУПАТЬ ТРЕТЬИ ЛИЦА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ОЦЕНКА ЗАЛОГА – СПЕЦИАЛИСТАМИ ФОНДА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ОТСУТСТВИЕ СТРАХОВАНИЯ ЗАЛОГА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ПРИ СРОКЕ ЗАЙМА ДО 2-Х ЛЕТ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xmlns="" id="{F00CB96C-7850-4E4C-8001-C4A2A2DE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577" y="295043"/>
            <a:ext cx="4124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ОБЕСПЕЧЕНИЕ ЗАЙМА</a:t>
            </a:r>
            <a:endParaRPr lang="en-US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Questrial"/>
              <a:cs typeface="Questrial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A834BA2-EDD8-4F14-9B73-34F63BBBF4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" y="336534"/>
            <a:ext cx="1874591" cy="7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25">
            <a:extLst>
              <a:ext uri="{FF2B5EF4-FFF2-40B4-BE49-F238E27FC236}">
                <a16:creationId xmlns:a16="http://schemas.microsoft.com/office/drawing/2014/main" xmlns="" id="{829E712E-342A-4697-B31A-B7555530C4A7}"/>
              </a:ext>
            </a:extLst>
          </p:cNvPr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68DD94F2-2B28-4582-9CA3-C3CD6D44797E}"/>
              </a:ext>
            </a:extLst>
          </p:cNvPr>
          <p:cNvSpPr/>
          <p:nvPr/>
        </p:nvSpPr>
        <p:spPr>
          <a:xfrm rot="1917860">
            <a:off x="-1363866" y="1801670"/>
            <a:ext cx="2321452" cy="3635481"/>
          </a:xfrm>
          <a:prstGeom prst="triangle">
            <a:avLst/>
          </a:prstGeom>
          <a:solidFill>
            <a:srgbClr val="85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A6F77C-760C-4A73-9666-204DD85D8B2E}"/>
              </a:ext>
            </a:extLst>
          </p:cNvPr>
          <p:cNvSpPr/>
          <p:nvPr/>
        </p:nvSpPr>
        <p:spPr>
          <a:xfrm rot="19305066">
            <a:off x="-1277856" y="2220690"/>
            <a:ext cx="2125683" cy="368135"/>
          </a:xfrm>
          <a:prstGeom prst="rect">
            <a:avLst/>
          </a:prstGeom>
          <a:solidFill>
            <a:srgbClr val="85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51AEBE37-9779-4D6D-9EA6-64C9EE7CBB1D}"/>
              </a:ext>
            </a:extLst>
          </p:cNvPr>
          <p:cNvSpPr/>
          <p:nvPr/>
        </p:nvSpPr>
        <p:spPr>
          <a:xfrm rot="19365021">
            <a:off x="-2089335" y="-1627241"/>
            <a:ext cx="2321452" cy="3635481"/>
          </a:xfrm>
          <a:prstGeom prst="triangle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A72A15-019D-4D4A-BD6C-ED225A8C9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641" y="295043"/>
            <a:ext cx="29967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СТОП ФАКТОРЫ</a:t>
            </a:r>
            <a:endParaRPr lang="en-US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Questrial"/>
              <a:cs typeface="Quest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CE2267-6F9E-4ABA-812B-6C7076FE8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" y="336534"/>
            <a:ext cx="1874591" cy="70179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5B6377A-B37F-4755-BA13-6E245275985E}"/>
              </a:ext>
            </a:extLst>
          </p:cNvPr>
          <p:cNvSpPr/>
          <p:nvPr/>
        </p:nvSpPr>
        <p:spPr>
          <a:xfrm>
            <a:off x="1354771" y="2055625"/>
            <a:ext cx="3085671" cy="1467055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Отрицательная кредитная история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просроченная задолженность свыше 29 дней за последние 12 месяцев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3E6F8A1-0258-44FC-B0ED-8D96B243B60F}"/>
              </a:ext>
            </a:extLst>
          </p:cNvPr>
          <p:cNvSpPr/>
          <p:nvPr/>
        </p:nvSpPr>
        <p:spPr>
          <a:xfrm>
            <a:off x="4565111" y="2055625"/>
            <a:ext cx="3085671" cy="1467055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Просроченная задолженность по налогам и сборам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свыше 50 000 рублей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7384966-2FA3-4CCB-B881-39503F10AF5B}"/>
              </a:ext>
            </a:extLst>
          </p:cNvPr>
          <p:cNvSpPr/>
          <p:nvPr/>
        </p:nvSpPr>
        <p:spPr>
          <a:xfrm>
            <a:off x="7815207" y="2055625"/>
            <a:ext cx="3085671" cy="1467055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Задолженность перед работниками по заработной плате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более 3 месяцев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F6BCA94-97FC-48F1-9EFA-968F790371FA}"/>
              </a:ext>
            </a:extLst>
          </p:cNvPr>
          <p:cNvSpPr/>
          <p:nvPr/>
        </p:nvSpPr>
        <p:spPr>
          <a:xfrm>
            <a:off x="7784560" y="3715874"/>
            <a:ext cx="3085671" cy="1467055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Участие в процедуре несостоятельности (банкротства)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F6BCA94-97FC-48F1-9EFA-968F790371FA}"/>
              </a:ext>
            </a:extLst>
          </p:cNvPr>
          <p:cNvSpPr/>
          <p:nvPr/>
        </p:nvSpPr>
        <p:spPr>
          <a:xfrm>
            <a:off x="1393285" y="3744449"/>
            <a:ext cx="3085671" cy="1467055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Предоставление недостоверной информации 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11017" y="1136443"/>
            <a:ext cx="8369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3CA5B4"/>
                </a:solidFill>
              </a:rPr>
              <a:t>ПОРУЧИТЕЛЬСТВО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131" y="3464002"/>
            <a:ext cx="19797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800" b="1" dirty="0">
                <a:solidFill>
                  <a:srgbClr val="3CA5B4"/>
                </a:solidFill>
              </a:rPr>
              <a:t>310 </a:t>
            </a:r>
            <a:r>
              <a:rPr lang="ru-RU" sz="2800" b="1" dirty="0">
                <a:solidFill>
                  <a:srgbClr val="3CA5B4"/>
                </a:solidFill>
              </a:rPr>
              <a:t>шт.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2522" y="4308049"/>
            <a:ext cx="2750982" cy="140838"/>
          </a:xfrm>
          <a:prstGeom prst="rect">
            <a:avLst/>
          </a:prstGeom>
          <a:solidFill>
            <a:srgbClr val="FCC300"/>
          </a:solidFill>
          <a:ln>
            <a:noFill/>
          </a:ln>
          <a:effectLst>
            <a:outerShdw blurRad="215900" dist="114300" dir="7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55929" y="4478487"/>
            <a:ext cx="23668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Количество выданных</a:t>
            </a:r>
          </a:p>
          <a:p>
            <a:r>
              <a:rPr lang="ru-RU" dirty="0"/>
              <a:t>поручительств </a:t>
            </a:r>
            <a:r>
              <a:rPr lang="ru-RU" sz="1400" dirty="0"/>
              <a:t>(с начала</a:t>
            </a:r>
          </a:p>
          <a:p>
            <a:r>
              <a:rPr lang="ru-RU" sz="1400" dirty="0"/>
              <a:t>деятельности Фонда)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1664" y="3464002"/>
            <a:ext cx="333956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800" b="1" dirty="0">
                <a:solidFill>
                  <a:srgbClr val="3CA5B4"/>
                </a:solidFill>
              </a:rPr>
              <a:t>1,53 </a:t>
            </a:r>
            <a:r>
              <a:rPr lang="ru-RU" sz="2800" b="1" dirty="0">
                <a:solidFill>
                  <a:srgbClr val="3CA5B4"/>
                </a:solidFill>
              </a:rPr>
              <a:t>млрд. руб.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1054" y="4308049"/>
            <a:ext cx="3099983" cy="140838"/>
          </a:xfrm>
          <a:prstGeom prst="rect">
            <a:avLst/>
          </a:prstGeom>
          <a:solidFill>
            <a:srgbClr val="FCC300"/>
          </a:solidFill>
          <a:ln>
            <a:noFill/>
          </a:ln>
          <a:effectLst>
            <a:outerShdw blurRad="215900" dist="114300" dir="7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14462" y="4478487"/>
            <a:ext cx="26373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Общая сумма выданных </a:t>
            </a:r>
          </a:p>
          <a:p>
            <a:r>
              <a:rPr lang="ru-RU" dirty="0"/>
              <a:t>поручительств </a:t>
            </a:r>
            <a:r>
              <a:rPr lang="ru-RU" sz="1400" dirty="0"/>
              <a:t>(с начала</a:t>
            </a:r>
          </a:p>
          <a:p>
            <a:r>
              <a:rPr lang="ru-RU" sz="1400" dirty="0"/>
              <a:t>деятельности Фонда)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60624" y="3464002"/>
            <a:ext cx="333956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800" b="1" dirty="0">
                <a:solidFill>
                  <a:srgbClr val="3CA5B4"/>
                </a:solidFill>
              </a:rPr>
              <a:t>5,43 </a:t>
            </a:r>
            <a:r>
              <a:rPr lang="ru-RU" sz="2800" b="1" dirty="0">
                <a:solidFill>
                  <a:srgbClr val="3CA5B4"/>
                </a:solidFill>
              </a:rPr>
              <a:t>млрд. руб.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00015" y="4308049"/>
            <a:ext cx="2986348" cy="140838"/>
          </a:xfrm>
          <a:prstGeom prst="rect">
            <a:avLst/>
          </a:prstGeom>
          <a:solidFill>
            <a:srgbClr val="FCC300"/>
          </a:solidFill>
          <a:ln>
            <a:noFill/>
          </a:ln>
          <a:effectLst>
            <a:outerShdw blurRad="215900" dist="114300" dir="7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093422" y="4478487"/>
            <a:ext cx="32035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Общая сумма кредитов,</a:t>
            </a:r>
          </a:p>
          <a:p>
            <a:r>
              <a:rPr lang="ru-RU" dirty="0"/>
              <a:t>выданных под поручительство</a:t>
            </a:r>
          </a:p>
          <a:p>
            <a:r>
              <a:rPr lang="ru-RU" sz="1400" dirty="0"/>
              <a:t>(с начала деятельности Фонда)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CC539ED-0D81-4C10-A8E5-C4D0E8E8A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" y="336534"/>
            <a:ext cx="1874591" cy="701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600" y="6216134"/>
            <a:ext cx="387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 01.01.2022 с начала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443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644640" y="1426464"/>
            <a:ext cx="2901696" cy="2901696"/>
          </a:xfrm>
          <a:prstGeom prst="ellipse">
            <a:avLst/>
          </a:prstGeom>
          <a:solidFill>
            <a:srgbClr val="3CA5B4">
              <a:alpha val="20000"/>
            </a:srgbClr>
          </a:solidFill>
          <a:ln>
            <a:noFill/>
          </a:ln>
          <a:effectLst>
            <a:outerShdw blurRad="215900" dist="114300" dir="7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328160" cy="6858000"/>
          </a:xfrm>
          <a:prstGeom prst="rect">
            <a:avLst/>
          </a:prstGeom>
          <a:solidFill>
            <a:srgbClr val="FCC300">
              <a:alpha val="20000"/>
            </a:srgbClr>
          </a:solidFill>
          <a:ln>
            <a:noFill/>
          </a:ln>
          <a:effectLst>
            <a:outerShdw blurRad="215900" dist="114300" dir="72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0688" y="2218944"/>
            <a:ext cx="4962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/>
              <a:t>НЕ ХВАТАЕТ </a:t>
            </a:r>
          </a:p>
          <a:p>
            <a:r>
              <a:rPr lang="ru-RU" sz="4800" b="1"/>
              <a:t>ЗАЛОГА </a:t>
            </a:r>
          </a:p>
          <a:p>
            <a:r>
              <a:rPr lang="ru-RU" sz="4800" b="1"/>
              <a:t>ДЛЯ КРЕДИТА?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527505"/>
            <a:ext cx="2336288" cy="140838"/>
          </a:xfrm>
          <a:prstGeom prst="rect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vetlana\Downloads\ban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5488" y="2157312"/>
            <a:ext cx="1440000" cy="144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04888" y="4272156"/>
            <a:ext cx="80871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/>
              <a:t>ФОНД ЧАСТИЧНО ПОКРОЕТ ОБЯЗАТЕЛЬСТВА КЛИЕНТА ПЕРЕД БАНКОМ</a:t>
            </a:r>
            <a:endParaRPr lang="ru-RU" sz="35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3A58DB2-70B7-42A9-AE5C-08BB11E1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" y="336534"/>
            <a:ext cx="1874591" cy="70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572" y="2598062"/>
            <a:ext cx="2049930" cy="3177878"/>
          </a:xfrm>
          <a:prstGeom prst="rect">
            <a:avLst/>
          </a:prstGeom>
          <a:solidFill>
            <a:schemeClr val="bg1"/>
          </a:solidFill>
          <a:ln w="3175">
            <a:solidFill>
              <a:srgbClr val="3CA5B4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Подача пакета документов на кредит в Банк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62" y="5585335"/>
            <a:ext cx="1348033" cy="486281"/>
          </a:xfrm>
          <a:prstGeom prst="rect">
            <a:avLst/>
          </a:prstGeom>
          <a:solidFill>
            <a:srgbClr val="3CA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КЛИЕНТ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2324728" y="3375682"/>
            <a:ext cx="480767" cy="254523"/>
          </a:xfrm>
          <a:prstGeom prst="triangle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32127" y="2598062"/>
            <a:ext cx="2049930" cy="3177878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Подача пакета документов КЛИЕНТА в Фонд БАНКОМ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3517" y="5585335"/>
            <a:ext cx="1348033" cy="486281"/>
          </a:xfrm>
          <a:prstGeom prst="rect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БАНК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4700282" y="3375682"/>
            <a:ext cx="480767" cy="254523"/>
          </a:xfrm>
          <a:prstGeom prst="triangle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17108" y="2598062"/>
            <a:ext cx="2049930" cy="3177878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Предоставление обеспечения БАНКУ по обязательствам клиента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58498" y="5585335"/>
            <a:ext cx="1348033" cy="486281"/>
          </a:xfrm>
          <a:prstGeom prst="rect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ФОНД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7085264" y="3375682"/>
            <a:ext cx="480767" cy="254523"/>
          </a:xfrm>
          <a:prstGeom prst="triangle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92663" y="2598062"/>
            <a:ext cx="2049930" cy="3177878"/>
          </a:xfrm>
          <a:prstGeom prst="rect">
            <a:avLst/>
          </a:prstGeom>
          <a:solidFill>
            <a:schemeClr val="bg1"/>
          </a:solidFill>
          <a:ln w="3175">
            <a:solidFill>
              <a:srgbClr val="3CA5B4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Предоставление вознаграждения Фонду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34053" y="5585335"/>
            <a:ext cx="1348033" cy="486281"/>
          </a:xfrm>
          <a:prstGeom prst="rect">
            <a:avLst/>
          </a:prstGeom>
          <a:solidFill>
            <a:srgbClr val="3CA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КЛИЕНТ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9460819" y="3375682"/>
            <a:ext cx="480767" cy="254523"/>
          </a:xfrm>
          <a:prstGeom prst="triangle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849364" y="2598062"/>
            <a:ext cx="2049930" cy="3177878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Предоставление кредита КЛИЕНТУ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690754" y="5585335"/>
            <a:ext cx="1348033" cy="486281"/>
          </a:xfrm>
          <a:prstGeom prst="rect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БАНК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xmlns="" id="{F00CB96C-7850-4E4C-8001-C4A2A2DE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721" y="700110"/>
            <a:ext cx="3722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КАК ЭТО РАБОТАЕТ?</a:t>
            </a:r>
            <a:endParaRPr lang="en-US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Questrial"/>
              <a:cs typeface="Quest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62" y="2454826"/>
            <a:ext cx="759469" cy="2655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ШАГ 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69970" y="2454826"/>
            <a:ext cx="759469" cy="2655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ШАГ 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78192" y="2454826"/>
            <a:ext cx="759469" cy="2655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ШАГ 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323039" y="2454826"/>
            <a:ext cx="759469" cy="2655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ШАГ 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676940" y="2454826"/>
            <a:ext cx="759469" cy="2655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ШАГ 5</a:t>
            </a:r>
          </a:p>
        </p:txBody>
      </p:sp>
      <p:pic>
        <p:nvPicPr>
          <p:cNvPr id="25" name="Рисунок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1B7E167-3334-49F1-8E7B-9F83511CB3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" y="336534"/>
            <a:ext cx="1874591" cy="7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7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/>
        </p:nvSpPr>
        <p:spPr>
          <a:xfrm>
            <a:off x="7748863" y="2"/>
            <a:ext cx="3651250" cy="6857998"/>
          </a:xfrm>
          <a:custGeom>
            <a:avLst/>
            <a:gdLst>
              <a:gd name="connsiteX0" fmla="*/ 0 w 3651250"/>
              <a:gd name="connsiteY0" fmla="*/ 0 h 6857998"/>
              <a:gd name="connsiteX1" fmla="*/ 3651250 w 3651250"/>
              <a:gd name="connsiteY1" fmla="*/ 0 h 6857998"/>
              <a:gd name="connsiteX2" fmla="*/ 3651249 w 3651250"/>
              <a:gd name="connsiteY2" fmla="*/ 6857998 h 6857998"/>
              <a:gd name="connsiteX3" fmla="*/ 0 w 365125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250" h="6857998">
                <a:moveTo>
                  <a:pt x="0" y="0"/>
                </a:moveTo>
                <a:lnTo>
                  <a:pt x="3651250" y="0"/>
                </a:lnTo>
                <a:lnTo>
                  <a:pt x="3651249" y="6857998"/>
                </a:lnTo>
                <a:lnTo>
                  <a:pt x="0" y="6857998"/>
                </a:lnTo>
                <a:close/>
              </a:path>
            </a:pathLst>
          </a:custGeom>
          <a:solidFill>
            <a:srgbClr val="FCC3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3652" y="1543985"/>
            <a:ext cx="844096" cy="844096"/>
          </a:xfrm>
          <a:prstGeom prst="rect">
            <a:avLst/>
          </a:prstGeom>
          <a:noFill/>
          <a:ln w="57150">
            <a:solidFill>
              <a:srgbClr val="FC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6742" y="2541286"/>
            <a:ext cx="522720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/>
              <a:t>Фонд осуществляет деятельность на </a:t>
            </a:r>
          </a:p>
          <a:p>
            <a:r>
              <a:rPr lang="ru-RU" sz="2500" dirty="0"/>
              <a:t>рынке финансовых услуг </a:t>
            </a:r>
          </a:p>
          <a:p>
            <a:r>
              <a:rPr lang="ru-RU" sz="2500" dirty="0"/>
              <a:t>области с 11 марта 2009 года. </a:t>
            </a:r>
          </a:p>
          <a:p>
            <a:r>
              <a:rPr lang="ru-RU" sz="2500" dirty="0"/>
              <a:t>Учредителем Фонда является </a:t>
            </a:r>
          </a:p>
          <a:p>
            <a:r>
              <a:rPr lang="ru-RU" sz="2500" b="1" dirty="0"/>
              <a:t>Администрация Липецкой</a:t>
            </a:r>
            <a:r>
              <a:rPr lang="ru-RU" sz="2500" dirty="0"/>
              <a:t> области </a:t>
            </a:r>
          </a:p>
          <a:p>
            <a:r>
              <a:rPr lang="ru-RU" sz="2500" dirty="0"/>
              <a:t>в лице Управления </a:t>
            </a:r>
          </a:p>
          <a:p>
            <a:r>
              <a:rPr lang="ru-RU" sz="2500" dirty="0"/>
              <a:t>экономического развития </a:t>
            </a:r>
          </a:p>
          <a:p>
            <a:r>
              <a:rPr lang="ru-RU" sz="2500" dirty="0"/>
              <a:t>Липецкой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6" y="1741771"/>
            <a:ext cx="540000" cy="54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245699" y="1123421"/>
            <a:ext cx="334431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133" b="1" dirty="0"/>
              <a:t>Структура капитала фонда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50716" y="1695415"/>
            <a:ext cx="2783686" cy="784703"/>
          </a:xfrm>
          <a:prstGeom prst="rect">
            <a:avLst/>
          </a:prstGeom>
          <a:solidFill>
            <a:schemeClr val="bg1"/>
          </a:solidFill>
          <a:ln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Фонд микрофинансирования</a:t>
            </a:r>
          </a:p>
          <a:p>
            <a:pPr algn="ctr"/>
            <a:r>
              <a:rPr lang="ru-RU" sz="3000" b="1" dirty="0">
                <a:solidFill>
                  <a:srgbClr val="3CA5B4"/>
                </a:solidFill>
              </a:rPr>
              <a:t>633,6</a:t>
            </a:r>
            <a:r>
              <a:rPr lang="ru-RU" sz="2000" b="1" dirty="0">
                <a:solidFill>
                  <a:srgbClr val="3CA5B4"/>
                </a:solidFill>
              </a:rPr>
              <a:t> млн. руб.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50716" y="2560318"/>
            <a:ext cx="2783686" cy="784703"/>
          </a:xfrm>
          <a:prstGeom prst="rect">
            <a:avLst/>
          </a:prstGeom>
          <a:solidFill>
            <a:schemeClr val="bg1"/>
          </a:solidFill>
          <a:ln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Фонд развития кооперативов</a:t>
            </a:r>
          </a:p>
          <a:p>
            <a:pPr algn="ctr"/>
            <a:r>
              <a:rPr lang="ru-RU" sz="3000" b="1" dirty="0">
                <a:solidFill>
                  <a:srgbClr val="3CA5B4"/>
                </a:solidFill>
              </a:rPr>
              <a:t>132,5</a:t>
            </a:r>
            <a:r>
              <a:rPr lang="ru-RU" sz="2000" b="1" dirty="0">
                <a:solidFill>
                  <a:srgbClr val="3CA5B4"/>
                </a:solidFill>
              </a:rPr>
              <a:t> млн. 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050716" y="3425221"/>
            <a:ext cx="2783686" cy="784703"/>
          </a:xfrm>
          <a:prstGeom prst="rect">
            <a:avLst/>
          </a:prstGeom>
          <a:solidFill>
            <a:schemeClr val="bg1"/>
          </a:solidFill>
          <a:ln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Фонд инвестиционных вложений</a:t>
            </a:r>
          </a:p>
          <a:p>
            <a:pPr algn="ctr"/>
            <a:r>
              <a:rPr lang="ru-RU" sz="3000" b="1" dirty="0">
                <a:solidFill>
                  <a:srgbClr val="3CA5B4"/>
                </a:solidFill>
              </a:rPr>
              <a:t>39,9</a:t>
            </a:r>
            <a:r>
              <a:rPr lang="ru-RU" sz="2000" b="1" dirty="0">
                <a:solidFill>
                  <a:srgbClr val="3CA5B4"/>
                </a:solidFill>
              </a:rPr>
              <a:t> млн. 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50716" y="4608580"/>
            <a:ext cx="2783686" cy="784703"/>
          </a:xfrm>
          <a:prstGeom prst="rect">
            <a:avLst/>
          </a:prstGeom>
          <a:solidFill>
            <a:schemeClr val="bg1"/>
          </a:solidFill>
          <a:ln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Гарантийный фонд</a:t>
            </a:r>
          </a:p>
          <a:p>
            <a:pPr algn="ctr"/>
            <a:r>
              <a:rPr lang="ru-RU" sz="3000" b="1" dirty="0">
                <a:solidFill>
                  <a:srgbClr val="3CA5B4"/>
                </a:solidFill>
              </a:rPr>
              <a:t>287,7</a:t>
            </a:r>
            <a:r>
              <a:rPr lang="ru-RU" sz="2000" b="1" dirty="0">
                <a:solidFill>
                  <a:srgbClr val="3CA5B4"/>
                </a:solidFill>
              </a:rPr>
              <a:t> млн. руб.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9" y="336534"/>
            <a:ext cx="1874591" cy="7017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987837" y="1695415"/>
            <a:ext cx="180474" cy="2514509"/>
          </a:xfrm>
          <a:prstGeom prst="rect">
            <a:avLst/>
          </a:prstGeom>
          <a:solidFill>
            <a:schemeClr val="bg1"/>
          </a:solidFill>
          <a:ln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987837" y="4607058"/>
            <a:ext cx="180474" cy="784800"/>
          </a:xfrm>
          <a:prstGeom prst="rect">
            <a:avLst/>
          </a:prstGeom>
          <a:solidFill>
            <a:schemeClr val="bg1"/>
          </a:solidFill>
          <a:ln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9324761" y="2373049"/>
            <a:ext cx="1356462" cy="1036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/>
              <a:t>806,0</a:t>
            </a:r>
          </a:p>
          <a:p>
            <a:pPr algn="ctr"/>
            <a:r>
              <a:rPr lang="ru-RU" sz="2133" b="1" dirty="0"/>
              <a:t>млн. руб.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24761" y="4481399"/>
            <a:ext cx="1356462" cy="1036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/>
              <a:t>287,7</a:t>
            </a:r>
          </a:p>
          <a:p>
            <a:pPr algn="ctr"/>
            <a:r>
              <a:rPr lang="ru-RU" sz="2133" b="1" dirty="0"/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791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AE100D-EE22-4463-9D8A-F8B6B76E5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8" y="924499"/>
            <a:ext cx="5295600" cy="5295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360E7F-4C03-4C03-9C51-E7762095F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02" y="924499"/>
            <a:ext cx="5295600" cy="52956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2D338B7-9869-44A2-9AF5-78B5605A2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" y="336534"/>
            <a:ext cx="1874591" cy="7017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27" name="Rectangle 72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5DCDD8-1887-49CD-B55D-C8386D2CD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0" y="781642"/>
            <a:ext cx="5295600" cy="52956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визитка, конвер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89E355B-5859-4D1E-922C-2FAF43301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86" y="781642"/>
            <a:ext cx="5295600" cy="52956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95D375C-900E-431A-B208-F82537B79C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" y="336534"/>
            <a:ext cx="1874591" cy="70179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75FBB1-4003-4BAD-AF17-04DE1A29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8" y="781642"/>
            <a:ext cx="5295600" cy="52956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CF36BF6-BDA1-4D61-946D-9C85B94C8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" y="336534"/>
            <a:ext cx="1874591" cy="701794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17BE53C-BD5D-4B87-9261-4D715DD10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86" y="781200"/>
            <a:ext cx="5295600" cy="5295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3961" y="1672182"/>
            <a:ext cx="2634369" cy="2325730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1"/>
                </a:solidFill>
              </a:rPr>
              <a:t>М</a:t>
            </a:r>
            <a:r>
              <a:rPr lang="en-US" sz="2500" dirty="0">
                <a:solidFill>
                  <a:schemeClr val="tx1"/>
                </a:solidFill>
              </a:rPr>
              <a:t>AX</a:t>
            </a:r>
            <a:r>
              <a:rPr lang="ru-RU" sz="2500" dirty="0">
                <a:solidFill>
                  <a:schemeClr val="tx1"/>
                </a:solidFill>
              </a:rPr>
              <a:t> сумма поручительства </a:t>
            </a:r>
            <a:r>
              <a:rPr lang="en-US" sz="2500" dirty="0">
                <a:solidFill>
                  <a:schemeClr val="tx1"/>
                </a:solidFill>
              </a:rPr>
              <a:t>/ </a:t>
            </a:r>
            <a:endParaRPr lang="ru-RU" sz="2500" dirty="0">
              <a:solidFill>
                <a:schemeClr val="tx1"/>
              </a:solidFill>
            </a:endParaRPr>
          </a:p>
          <a:p>
            <a:pPr algn="ctr"/>
            <a:r>
              <a:rPr lang="ru-RU" sz="2500" dirty="0">
                <a:solidFill>
                  <a:schemeClr val="tx1"/>
                </a:solidFill>
              </a:rPr>
              <a:t>1 клиент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2787" y="1674310"/>
            <a:ext cx="2634369" cy="2325730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1"/>
                </a:solidFill>
              </a:rPr>
              <a:t>М</a:t>
            </a:r>
            <a:r>
              <a:rPr lang="en-US" sz="2500" dirty="0">
                <a:solidFill>
                  <a:schemeClr val="tx1"/>
                </a:solidFill>
              </a:rPr>
              <a:t>AX</a:t>
            </a:r>
            <a:r>
              <a:rPr lang="ru-RU" sz="2500" dirty="0">
                <a:solidFill>
                  <a:schemeClr val="tx1"/>
                </a:solidFill>
              </a:rPr>
              <a:t> объем поручительства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ru-RU" sz="2500" dirty="0">
                <a:solidFill>
                  <a:schemeClr val="tx1"/>
                </a:solidFill>
              </a:rPr>
              <a:t>по 1-ой кредитной сделке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7978" y="4365575"/>
            <a:ext cx="2634369" cy="2325730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1"/>
                </a:solidFill>
              </a:rPr>
              <a:t>Плата Фонду за поручительство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29610" y="4365575"/>
            <a:ext cx="2634369" cy="2325730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1"/>
                </a:solidFill>
              </a:rPr>
              <a:t>Срок рассмотрения заявки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28898" y="1690982"/>
            <a:ext cx="2655805" cy="2344655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1"/>
                </a:solidFill>
              </a:rPr>
              <a:t>Минимальный пакет документов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5812" y="753702"/>
            <a:ext cx="38976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>
                <a:solidFill>
                  <a:srgbClr val="3CA5B4"/>
                </a:solidFill>
              </a:rPr>
              <a:t>43,1</a:t>
            </a:r>
            <a:r>
              <a:rPr lang="ru-RU" sz="3000" dirty="0">
                <a:solidFill>
                  <a:srgbClr val="3CA5B4"/>
                </a:solidFill>
              </a:rPr>
              <a:t>млн.руб.</a:t>
            </a:r>
            <a:endParaRPr lang="ru-RU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46005" y="768784"/>
            <a:ext cx="20249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b="1" dirty="0">
                <a:solidFill>
                  <a:srgbClr val="3CA5B4"/>
                </a:solidFill>
              </a:rPr>
              <a:t>70</a:t>
            </a:r>
            <a:r>
              <a:rPr lang="ru-RU" sz="5800" b="1" dirty="0">
                <a:solidFill>
                  <a:srgbClr val="3CA5B4"/>
                </a:solidFill>
              </a:rPr>
              <a:t>%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24925" y="4024546"/>
            <a:ext cx="4235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3CA5B4"/>
                </a:solidFill>
              </a:rPr>
              <a:t>0,5</a:t>
            </a:r>
            <a:r>
              <a:rPr lang="ru-RU" sz="4500" b="1" dirty="0">
                <a:solidFill>
                  <a:srgbClr val="3CA5B4"/>
                </a:solidFill>
              </a:rPr>
              <a:t>% - </a:t>
            </a:r>
            <a:r>
              <a:rPr lang="ru-RU" sz="6000" b="1" dirty="0">
                <a:solidFill>
                  <a:srgbClr val="3CA5B4"/>
                </a:solidFill>
              </a:rPr>
              <a:t>1,25</a:t>
            </a:r>
            <a:r>
              <a:rPr lang="ru-RU" sz="4500" b="1" dirty="0">
                <a:solidFill>
                  <a:srgbClr val="3CA5B4"/>
                </a:solidFill>
              </a:rPr>
              <a:t>%</a:t>
            </a:r>
            <a:endParaRPr lang="ru-RU" sz="4500" dirty="0"/>
          </a:p>
        </p:txBody>
      </p:sp>
      <p:sp>
        <p:nvSpPr>
          <p:cNvPr id="13" name="TextBox 12"/>
          <p:cNvSpPr txBox="1"/>
          <p:nvPr/>
        </p:nvSpPr>
        <p:spPr>
          <a:xfrm>
            <a:off x="7569771" y="3757612"/>
            <a:ext cx="34195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0" b="1" dirty="0">
                <a:solidFill>
                  <a:srgbClr val="3CA5B4"/>
                </a:solidFill>
              </a:rPr>
              <a:t>3-5</a:t>
            </a:r>
            <a:r>
              <a:rPr lang="ru-RU" sz="2000" b="1" dirty="0">
                <a:solidFill>
                  <a:srgbClr val="3CA5B4"/>
                </a:solidFill>
              </a:rPr>
              <a:t>рабочих дней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xmlns="" id="{F00CB96C-7850-4E4C-8001-C4A2A2DE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753" y="155821"/>
            <a:ext cx="782111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НЕОБХОДИМЫ КРУПНЫЕ ФИНАНСОВЫЕ ВЛОЖЕНИЯ </a:t>
            </a:r>
          </a:p>
          <a:p>
            <a:pPr algn="ctr"/>
            <a:r>
              <a:rPr lang="ru-RU" alt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В БИЗНЕС?</a:t>
            </a:r>
            <a:endParaRPr lang="en-US" altLang="ru-RU" sz="2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Questrial"/>
              <a:cs typeface="Quest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95" y="1144234"/>
            <a:ext cx="1255766" cy="125576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7B2A0B1-B149-40A6-AA13-0A735E4BD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" y="336534"/>
            <a:ext cx="1874591" cy="7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0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8">
            <a:extLst>
              <a:ext uri="{FF2B5EF4-FFF2-40B4-BE49-F238E27FC236}">
                <a16:creationId xmlns:a16="http://schemas.microsoft.com/office/drawing/2014/main" xmlns="" id="{9C08260B-4BC8-4BC5-9963-FF7077586A1A}"/>
              </a:ext>
            </a:extLst>
          </p:cNvPr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Картинки по запросу &quot;самозанятый&quot;">
            <a:extLst>
              <a:ext uri="{FF2B5EF4-FFF2-40B4-BE49-F238E27FC236}">
                <a16:creationId xmlns:a16="http://schemas.microsoft.com/office/drawing/2014/main" xmlns="" id="{8A125CF9-C70F-48C0-BF42-A245C3E033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5" y="1371600"/>
            <a:ext cx="6172200" cy="4114800"/>
          </a:xfrm>
          <a:prstGeom prst="rect">
            <a:avLst/>
          </a:prstGeom>
          <a:noFill/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4605B50-AF3F-49C0-9FCB-46EF71576E30}"/>
              </a:ext>
            </a:extLst>
          </p:cNvPr>
          <p:cNvSpPr/>
          <p:nvPr/>
        </p:nvSpPr>
        <p:spPr>
          <a:xfrm>
            <a:off x="0" y="0"/>
            <a:ext cx="1240325" cy="6858000"/>
          </a:xfrm>
          <a:prstGeom prst="rect">
            <a:avLst/>
          </a:prstGeom>
          <a:solidFill>
            <a:srgbClr val="FCC3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E4789FC-B486-4425-A68D-4E19C6BAE962}"/>
              </a:ext>
            </a:extLst>
          </p:cNvPr>
          <p:cNvSpPr/>
          <p:nvPr/>
        </p:nvSpPr>
        <p:spPr>
          <a:xfrm>
            <a:off x="1232781" y="0"/>
            <a:ext cx="1240325" cy="6858000"/>
          </a:xfrm>
          <a:prstGeom prst="rect">
            <a:avLst/>
          </a:prstGeom>
          <a:solidFill>
            <a:srgbClr val="FCC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2521F257-99DA-412E-B78C-D7F6A1B0F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65" y="492916"/>
            <a:ext cx="500598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ПОРУЧИТЕЛЬСТВО ДЛЯ</a:t>
            </a:r>
          </a:p>
          <a:p>
            <a:r>
              <a:rPr lang="ru-RU" alt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НАЧИНАЮЩИХ </a:t>
            </a:r>
          </a:p>
          <a:p>
            <a:r>
              <a:rPr lang="ru-RU" alt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ПРЕДПРИНИМАТЕЛЕЙ И</a:t>
            </a:r>
          </a:p>
          <a:p>
            <a:r>
              <a:rPr lang="ru-RU" alt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САМОЗАНЯТЫХ</a:t>
            </a:r>
            <a:endParaRPr lang="en-US" alt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Questrial"/>
              <a:cs typeface="Quest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015938-2F32-4F92-8A6F-6B98403946F4}"/>
              </a:ext>
            </a:extLst>
          </p:cNvPr>
          <p:cNvSpPr txBox="1"/>
          <p:nvPr/>
        </p:nvSpPr>
        <p:spPr>
          <a:xfrm>
            <a:off x="8368881" y="3087469"/>
            <a:ext cx="33356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CA5B4"/>
                </a:solidFill>
              </a:rPr>
              <a:t>25</a:t>
            </a:r>
            <a:r>
              <a:rPr lang="ru-RU" sz="2000" dirty="0" err="1">
                <a:solidFill>
                  <a:srgbClr val="3CA5B4"/>
                </a:solidFill>
              </a:rPr>
              <a:t>млн.руб</a:t>
            </a:r>
            <a:r>
              <a:rPr lang="ru-RU" sz="2000" dirty="0">
                <a:solidFill>
                  <a:srgbClr val="3CA5B4"/>
                </a:solidFill>
              </a:rPr>
              <a:t>.</a:t>
            </a:r>
          </a:p>
          <a:p>
            <a:r>
              <a:rPr lang="ru-RU" sz="1600" dirty="0"/>
              <a:t>МАХ сумма поручительства на одного клиента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D676E1-D0B3-4F92-A3F9-FADDD65D0F73}"/>
              </a:ext>
            </a:extLst>
          </p:cNvPr>
          <p:cNvSpPr txBox="1"/>
          <p:nvPr/>
        </p:nvSpPr>
        <p:spPr>
          <a:xfrm>
            <a:off x="8368881" y="4744689"/>
            <a:ext cx="33356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3CA5B4"/>
                </a:solidFill>
              </a:rPr>
              <a:t>0,5%</a:t>
            </a:r>
            <a:endParaRPr lang="ru-RU" sz="2000" dirty="0">
              <a:solidFill>
                <a:srgbClr val="3CA5B4"/>
              </a:solidFill>
            </a:endParaRPr>
          </a:p>
          <a:p>
            <a:r>
              <a:rPr lang="ru-RU" sz="1600" dirty="0"/>
              <a:t>Сумма вознаграждения Фонду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42F5297E-4E03-4368-ABF0-61A2A5B77FA0}"/>
              </a:ext>
            </a:extLst>
          </p:cNvPr>
          <p:cNvSpPr/>
          <p:nvPr/>
        </p:nvSpPr>
        <p:spPr>
          <a:xfrm>
            <a:off x="7044871" y="3343266"/>
            <a:ext cx="1174282" cy="1174282"/>
          </a:xfrm>
          <a:prstGeom prst="ellipse">
            <a:avLst/>
          </a:prstGeom>
          <a:solidFill>
            <a:srgbClr val="FCC300"/>
          </a:solidFill>
          <a:ln>
            <a:noFill/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43C0A773-A713-4F40-ADE7-0B046455A9DE}"/>
              </a:ext>
            </a:extLst>
          </p:cNvPr>
          <p:cNvSpPr/>
          <p:nvPr/>
        </p:nvSpPr>
        <p:spPr>
          <a:xfrm>
            <a:off x="7044871" y="4924657"/>
            <a:ext cx="1174282" cy="1174282"/>
          </a:xfrm>
          <a:prstGeom prst="ellipse">
            <a:avLst/>
          </a:prstGeom>
          <a:solidFill>
            <a:srgbClr val="FCC300"/>
          </a:solidFill>
          <a:ln>
            <a:noFill/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BFF11DF-3DBC-4D52-B54B-97347A532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40" y="3570407"/>
            <a:ext cx="720000" cy="7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55EF828-058B-4203-A9B5-C40B0C421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99" y="5151798"/>
            <a:ext cx="720000" cy="7200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F1ACD1-DA21-431D-AE5B-9D62ABE76C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" y="336534"/>
            <a:ext cx="1874591" cy="7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30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2252" y="2114443"/>
            <a:ext cx="6979130" cy="680400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НЕ ТРЕБУЕТСЯ СТРАХОВКА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2252" y="2861701"/>
            <a:ext cx="6979130" cy="680400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НЕ ТРЕБУЕТСЯ ОЦЕНКА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2252" y="3608958"/>
            <a:ext cx="6979130" cy="680400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НЕ ТРЕБУЕТСЯ ДИСКОНТ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252" y="4356215"/>
            <a:ext cx="6979130" cy="678716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Единая </a:t>
            </a:r>
            <a:r>
              <a:rPr lang="ru-RU" sz="1600" b="1" dirty="0">
                <a:solidFill>
                  <a:schemeClr val="tx1"/>
                </a:solidFill>
              </a:rPr>
              <a:t>«Точка входа» - БАНК </a:t>
            </a:r>
            <a:r>
              <a:rPr lang="ru-RU" sz="1600" dirty="0">
                <a:solidFill>
                  <a:schemeClr val="tx1"/>
                </a:solidFill>
              </a:rPr>
              <a:t>(не требуется обращения в Фонд)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2252" y="5101788"/>
            <a:ext cx="6979130" cy="680400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Не обременять </a:t>
            </a:r>
            <a:r>
              <a:rPr lang="ru-RU" sz="1600" dirty="0">
                <a:solidFill>
                  <a:schemeClr val="tx1"/>
                </a:solidFill>
              </a:rPr>
              <a:t>собственное имущество залогом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F00CB96C-7850-4E4C-8001-C4A2A2DE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251" y="1063108"/>
            <a:ext cx="105767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ПРЕИМУЩЕСТВА ПОРУЧИТЕЛЬСТВА ФОНДА ДЛЯ КЛИЕНТА</a:t>
            </a:r>
            <a:endParaRPr lang="en-US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Questrial"/>
              <a:cs typeface="Questrial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415" y="4210155"/>
            <a:ext cx="2162244" cy="216224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3635BD7-CAE1-4137-A8D1-3601919F5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" y="336534"/>
            <a:ext cx="1874591" cy="7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61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рпорация МС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31" y="1169832"/>
            <a:ext cx="2115913" cy="8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онд развития промышлен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186" y="1164506"/>
            <a:ext cx="3401233" cy="9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мсвязьбан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8" y="2800189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оссельхозбан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07" y="2790762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3364E64-D76C-4731-B02D-D25D5D901472}"/>
              </a:ext>
            </a:extLst>
          </p:cNvPr>
          <p:cNvSpPr/>
          <p:nvPr/>
        </p:nvSpPr>
        <p:spPr>
          <a:xfrm>
            <a:off x="0" y="1988840"/>
            <a:ext cx="5534526" cy="1109520"/>
          </a:xfrm>
          <a:prstGeom prst="rect">
            <a:avLst/>
          </a:pr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3364E64-D76C-4731-B02D-D25D5D901472}"/>
              </a:ext>
            </a:extLst>
          </p:cNvPr>
          <p:cNvSpPr/>
          <p:nvPr/>
        </p:nvSpPr>
        <p:spPr>
          <a:xfrm>
            <a:off x="0" y="0"/>
            <a:ext cx="5534526" cy="1109520"/>
          </a:xfrm>
          <a:prstGeom prst="rect">
            <a:avLst/>
          </a:pr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F00CB96C-7850-4E4C-8001-C4A2A2DE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25" y="277226"/>
            <a:ext cx="35668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ПАРТНЕРЫ ФОНДА</a:t>
            </a:r>
            <a:endParaRPr lang="en-US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Questrial"/>
              <a:cs typeface="Quest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0CB96C-7850-4E4C-8001-C4A2A2DE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25" y="2237356"/>
            <a:ext cx="3438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БАНКИ ПАРТНЕРЫ</a:t>
            </a:r>
            <a:endParaRPr lang="en-US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Questrial"/>
              <a:cs typeface="Questrial"/>
            </a:endParaRPr>
          </a:p>
        </p:txBody>
      </p:sp>
      <p:pic>
        <p:nvPicPr>
          <p:cNvPr id="1030" name="Picture 6" descr="Фонд развития промышленност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95" y="1202333"/>
            <a:ext cx="3126133" cy="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возрожд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31" y="3637545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ЛКБ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88" y="4670556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Уралсиб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0" y="3720538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трансстрой банк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4" y="3612013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Совкомбанк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905" y="3619299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МИБ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0" y="4605718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ВТБ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720" y="2790762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банк Зенит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10" y="4605718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Альфа банк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998" y="11633854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МСП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8" y="5669039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Альфа банк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720" y="4643378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&quot;логотип сбер png&quot;">
            <a:extLst>
              <a:ext uri="{FF2B5EF4-FFF2-40B4-BE49-F238E27FC236}">
                <a16:creationId xmlns:a16="http://schemas.microsoft.com/office/drawing/2014/main" xmlns="" id="{F570591B-7445-4B5F-B1F9-3446AA91B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11" y="3009531"/>
            <a:ext cx="2962655" cy="5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75" y="5529461"/>
            <a:ext cx="33274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566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88008" y="-476278"/>
            <a:ext cx="1143008" cy="7810555"/>
          </a:xfrm>
          <a:prstGeom prst="rect">
            <a:avLst/>
          </a:prstGeom>
          <a:solidFill>
            <a:srgbClr val="3CA5B4"/>
          </a:solidFill>
          <a:ln>
            <a:noFill/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TextBox 5"/>
          <p:cNvSpPr txBox="1"/>
          <p:nvPr/>
        </p:nvSpPr>
        <p:spPr>
          <a:xfrm>
            <a:off x="6234521" y="506695"/>
            <a:ext cx="3417730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333" b="1">
                <a:solidFill>
                  <a:srgbClr val="3CA5B4"/>
                </a:solidFill>
                <a:cs typeface="Gotham Pro Black" pitchFamily="2" charset="0"/>
              </a:rPr>
              <a:t>КОНТАКТЫ</a:t>
            </a:r>
            <a:endParaRPr lang="ru-RU" sz="5333" b="1" dirty="0">
              <a:solidFill>
                <a:srgbClr val="3CA5B4"/>
              </a:solidFill>
              <a:cs typeface="Gotham Pro Black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7EEB9C3-F1FB-4511-AEA5-B9BC125A3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64" y="2095491"/>
            <a:ext cx="540000" cy="5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FB2861-57BA-4899-B722-3261E6119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60" y="4992988"/>
            <a:ext cx="540000" cy="54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C04F1D-ABD1-46AA-BA62-18686749D4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60" y="3115501"/>
            <a:ext cx="540000" cy="540000"/>
          </a:xfrm>
          <a:prstGeom prst="rect">
            <a:avLst/>
          </a:prstGeom>
        </p:spPr>
      </p:pic>
      <p:pic>
        <p:nvPicPr>
          <p:cNvPr id="1026" name="Picture 2" descr="C:\Users\Svetlana\Downloads\m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3760" y="5924654"/>
            <a:ext cx="542400" cy="54240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176ED3-BF29-48ED-83E2-0ECBA87CE1C3}"/>
              </a:ext>
            </a:extLst>
          </p:cNvPr>
          <p:cNvSpPr txBox="1"/>
          <p:nvPr/>
        </p:nvSpPr>
        <p:spPr>
          <a:xfrm>
            <a:off x="6407270" y="1904990"/>
            <a:ext cx="3133215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2400" b="1">
                <a:solidFill>
                  <a:srgbClr val="3CA5B4"/>
                </a:solidFill>
                <a:cs typeface="Gotham Pro Black" pitchFamily="2" charset="0"/>
              </a:rPr>
              <a:t>(4742)55-12-95</a:t>
            </a:r>
          </a:p>
          <a:p>
            <a:r>
              <a:rPr lang="ru-RU" sz="2400" b="1">
                <a:solidFill>
                  <a:srgbClr val="3CA5B4"/>
                </a:solidFill>
                <a:cs typeface="Gotham Pro Black" pitchFamily="2" charset="0"/>
              </a:rPr>
              <a:t>8-920-510-80-10</a:t>
            </a:r>
            <a:endParaRPr lang="ru-RU" sz="2400" b="1" dirty="0">
              <a:solidFill>
                <a:srgbClr val="3CA5B4"/>
              </a:solidFill>
              <a:cs typeface="Gotham Pro Black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176ED3-BF29-48ED-83E2-0ECBA87CE1C3}"/>
              </a:ext>
            </a:extLst>
          </p:cNvPr>
          <p:cNvSpPr txBox="1"/>
          <p:nvPr/>
        </p:nvSpPr>
        <p:spPr>
          <a:xfrm>
            <a:off x="6407270" y="4992989"/>
            <a:ext cx="313321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>
                <a:solidFill>
                  <a:srgbClr val="3CA5B4"/>
                </a:solidFill>
                <a:cs typeface="Gotham Pro Black" pitchFamily="2" charset="0"/>
              </a:rPr>
              <a:t>email@lipfond.ru</a:t>
            </a:r>
            <a:endParaRPr lang="ru-RU" sz="2400" b="1" dirty="0">
              <a:solidFill>
                <a:srgbClr val="3CA5B4"/>
              </a:solidFill>
              <a:cs typeface="Gotham Pro Black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176ED3-BF29-48ED-83E2-0ECBA87CE1C3}"/>
              </a:ext>
            </a:extLst>
          </p:cNvPr>
          <p:cNvSpPr txBox="1"/>
          <p:nvPr/>
        </p:nvSpPr>
        <p:spPr>
          <a:xfrm>
            <a:off x="6407270" y="3137626"/>
            <a:ext cx="313321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>
                <a:solidFill>
                  <a:srgbClr val="3CA5B4"/>
                </a:solidFill>
                <a:cs typeface="Gotham Pro Black" pitchFamily="2" charset="0"/>
              </a:rPr>
              <a:t>Lipfond.ru</a:t>
            </a:r>
            <a:endParaRPr lang="ru-RU" sz="2400" b="1" dirty="0">
              <a:solidFill>
                <a:srgbClr val="3CA5B4"/>
              </a:solidFill>
              <a:cs typeface="Gotham Pro Black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A176ED3-BF29-48ED-83E2-0ECBA87CE1C3}"/>
              </a:ext>
            </a:extLst>
          </p:cNvPr>
          <p:cNvSpPr txBox="1"/>
          <p:nvPr/>
        </p:nvSpPr>
        <p:spPr>
          <a:xfrm>
            <a:off x="6407269" y="5780355"/>
            <a:ext cx="571504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2400" b="1" dirty="0">
                <a:solidFill>
                  <a:srgbClr val="3CA5B4"/>
                </a:solidFill>
                <a:cs typeface="Gotham Pro Black" pitchFamily="2" charset="0"/>
              </a:rPr>
              <a:t>г. Липецк, ул. Кузнечная, 8</a:t>
            </a:r>
          </a:p>
          <a:p>
            <a:r>
              <a:rPr lang="ru-RU" sz="2400" b="1" dirty="0">
                <a:solidFill>
                  <a:srgbClr val="3CA5B4"/>
                </a:solidFill>
                <a:cs typeface="Gotham Pro Black" pitchFamily="2" charset="0"/>
              </a:rPr>
              <a:t>г. Елец, ул. Карла Маркса, 15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32" y="4101569"/>
            <a:ext cx="540000" cy="54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A176ED3-BF29-48ED-83E2-0ECBA87CE1C3}"/>
              </a:ext>
            </a:extLst>
          </p:cNvPr>
          <p:cNvSpPr txBox="1"/>
          <p:nvPr/>
        </p:nvSpPr>
        <p:spPr>
          <a:xfrm>
            <a:off x="6407270" y="4101188"/>
            <a:ext cx="313321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>
                <a:solidFill>
                  <a:srgbClr val="3CA5B4"/>
                </a:solidFill>
                <a:cs typeface="Gotham Pro Black" pitchFamily="2" charset="0"/>
              </a:rPr>
              <a:t>@lip_fond</a:t>
            </a:r>
            <a:endParaRPr lang="ru-RU" sz="2400" b="1" dirty="0">
              <a:solidFill>
                <a:srgbClr val="3CA5B4"/>
              </a:solidFill>
              <a:cs typeface="Gotham Pro Black" pitchFamily="2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C45073B-3DB2-4E4D-9A4A-DC10E26164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" y="336534"/>
            <a:ext cx="1874591" cy="7017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67F718-8745-4931-90B2-8279EE33FF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80" y="1291680"/>
            <a:ext cx="2120019" cy="23638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A351F2-0864-4F63-B769-3B7BBE6138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23" y="4156266"/>
            <a:ext cx="1824531" cy="23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3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F00CB96C-7850-4E4C-8001-C4A2A2DE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676" y="468530"/>
            <a:ext cx="6371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Направления деятельности Фонда</a:t>
            </a:r>
            <a:endParaRPr lang="en-US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Questrial"/>
              <a:cs typeface="Quest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62B5D6-D44A-40DA-A3F5-6B59C3BBE7D0}"/>
              </a:ext>
            </a:extLst>
          </p:cNvPr>
          <p:cNvSpPr/>
          <p:nvPr/>
        </p:nvSpPr>
        <p:spPr>
          <a:xfrm>
            <a:off x="1454150" y="2216944"/>
            <a:ext cx="2404800" cy="1685925"/>
          </a:xfrm>
          <a:prstGeom prst="rect">
            <a:avLst/>
          </a:prstGeom>
          <a:solidFill>
            <a:srgbClr val="FCC300">
              <a:alpha val="80000"/>
            </a:srgbClr>
          </a:solidFill>
          <a:ln>
            <a:noFill/>
          </a:ln>
          <a:effectLst>
            <a:outerShdw blurRad="1651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D7494141-405D-4D88-A624-173CBC0CC3B7}"/>
              </a:ext>
            </a:extLst>
          </p:cNvPr>
          <p:cNvSpPr/>
          <p:nvPr/>
        </p:nvSpPr>
        <p:spPr>
          <a:xfrm>
            <a:off x="1454150" y="3025776"/>
            <a:ext cx="2403913" cy="2300497"/>
          </a:xfrm>
          <a:custGeom>
            <a:avLst/>
            <a:gdLst>
              <a:gd name="connsiteX0" fmla="*/ 0 w 2403913"/>
              <a:gd name="connsiteY0" fmla="*/ 0 h 2300497"/>
              <a:gd name="connsiteX1" fmla="*/ 349468 w 2403913"/>
              <a:gd name="connsiteY1" fmla="*/ 0 h 2300497"/>
              <a:gd name="connsiteX2" fmla="*/ 1201956 w 2403913"/>
              <a:gd name="connsiteY2" fmla="*/ 852488 h 2300497"/>
              <a:gd name="connsiteX3" fmla="*/ 2054444 w 2403913"/>
              <a:gd name="connsiteY3" fmla="*/ 0 h 2300497"/>
              <a:gd name="connsiteX4" fmla="*/ 2403913 w 2403913"/>
              <a:gd name="connsiteY4" fmla="*/ 0 h 2300497"/>
              <a:gd name="connsiteX5" fmla="*/ 2403913 w 2403913"/>
              <a:gd name="connsiteY5" fmla="*/ 2300497 h 2300497"/>
              <a:gd name="connsiteX6" fmla="*/ 0 w 2403913"/>
              <a:gd name="connsiteY6" fmla="*/ 2300497 h 230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3913" h="2300497">
                <a:moveTo>
                  <a:pt x="0" y="0"/>
                </a:moveTo>
                <a:lnTo>
                  <a:pt x="349468" y="0"/>
                </a:lnTo>
                <a:cubicBezTo>
                  <a:pt x="349468" y="470816"/>
                  <a:pt x="731140" y="852488"/>
                  <a:pt x="1201956" y="852488"/>
                </a:cubicBezTo>
                <a:cubicBezTo>
                  <a:pt x="1672772" y="852488"/>
                  <a:pt x="2054444" y="470816"/>
                  <a:pt x="2054444" y="0"/>
                </a:cubicBezTo>
                <a:lnTo>
                  <a:pt x="2403913" y="0"/>
                </a:lnTo>
                <a:lnTo>
                  <a:pt x="2403913" y="2300497"/>
                </a:lnTo>
                <a:lnTo>
                  <a:pt x="0" y="2300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F33D4C0-A1ED-4630-812E-D2E6760D0F0B}"/>
              </a:ext>
            </a:extLst>
          </p:cNvPr>
          <p:cNvSpPr/>
          <p:nvPr/>
        </p:nvSpPr>
        <p:spPr>
          <a:xfrm>
            <a:off x="4893600" y="2216944"/>
            <a:ext cx="2404800" cy="1685925"/>
          </a:xfrm>
          <a:prstGeom prst="rect">
            <a:avLst/>
          </a:prstGeom>
          <a:solidFill>
            <a:srgbClr val="FCC300">
              <a:alpha val="80000"/>
            </a:srgbClr>
          </a:solidFill>
          <a:ln>
            <a:noFill/>
          </a:ln>
          <a:effectLst>
            <a:outerShdw blurRad="1651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DF98F778-3404-4807-8D45-735FF673CB9C}"/>
              </a:ext>
            </a:extLst>
          </p:cNvPr>
          <p:cNvSpPr/>
          <p:nvPr/>
        </p:nvSpPr>
        <p:spPr>
          <a:xfrm>
            <a:off x="4893600" y="3025776"/>
            <a:ext cx="2403913" cy="2295525"/>
          </a:xfrm>
          <a:custGeom>
            <a:avLst/>
            <a:gdLst>
              <a:gd name="connsiteX0" fmla="*/ 0 w 2403913"/>
              <a:gd name="connsiteY0" fmla="*/ 0 h 2295525"/>
              <a:gd name="connsiteX1" fmla="*/ 349468 w 2403913"/>
              <a:gd name="connsiteY1" fmla="*/ 0 h 2295525"/>
              <a:gd name="connsiteX2" fmla="*/ 1201956 w 2403913"/>
              <a:gd name="connsiteY2" fmla="*/ 852488 h 2295525"/>
              <a:gd name="connsiteX3" fmla="*/ 2054444 w 2403913"/>
              <a:gd name="connsiteY3" fmla="*/ 0 h 2295525"/>
              <a:gd name="connsiteX4" fmla="*/ 2403913 w 2403913"/>
              <a:gd name="connsiteY4" fmla="*/ 0 h 2295525"/>
              <a:gd name="connsiteX5" fmla="*/ 2403913 w 2403913"/>
              <a:gd name="connsiteY5" fmla="*/ 2295525 h 2295525"/>
              <a:gd name="connsiteX6" fmla="*/ 0 w 2403913"/>
              <a:gd name="connsiteY6" fmla="*/ 2295525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3913" h="2295525">
                <a:moveTo>
                  <a:pt x="0" y="0"/>
                </a:moveTo>
                <a:lnTo>
                  <a:pt x="349468" y="0"/>
                </a:lnTo>
                <a:cubicBezTo>
                  <a:pt x="349468" y="470816"/>
                  <a:pt x="731140" y="852488"/>
                  <a:pt x="1201956" y="852488"/>
                </a:cubicBezTo>
                <a:cubicBezTo>
                  <a:pt x="1672772" y="852488"/>
                  <a:pt x="2054444" y="470816"/>
                  <a:pt x="2054444" y="0"/>
                </a:cubicBezTo>
                <a:lnTo>
                  <a:pt x="2403913" y="0"/>
                </a:lnTo>
                <a:lnTo>
                  <a:pt x="2403913" y="2295525"/>
                </a:lnTo>
                <a:lnTo>
                  <a:pt x="0" y="2295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6670835-4419-4177-AD95-EDC763F83F9D}"/>
              </a:ext>
            </a:extLst>
          </p:cNvPr>
          <p:cNvSpPr/>
          <p:nvPr/>
        </p:nvSpPr>
        <p:spPr>
          <a:xfrm>
            <a:off x="8333052" y="2216944"/>
            <a:ext cx="2404800" cy="1685925"/>
          </a:xfrm>
          <a:prstGeom prst="rect">
            <a:avLst/>
          </a:prstGeom>
          <a:solidFill>
            <a:srgbClr val="FCC300">
              <a:alpha val="80000"/>
            </a:srgbClr>
          </a:solidFill>
          <a:ln>
            <a:noFill/>
          </a:ln>
          <a:effectLst>
            <a:outerShdw blurRad="1651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>
            <a:extLst>
              <a:ext uri="{FF2B5EF4-FFF2-40B4-BE49-F238E27FC236}">
                <a16:creationId xmlns:a16="http://schemas.microsoft.com/office/drawing/2014/main" xmlns="" id="{1990464B-8FFA-476C-A0E4-6CCB4AC2B68B}"/>
              </a:ext>
            </a:extLst>
          </p:cNvPr>
          <p:cNvSpPr/>
          <p:nvPr/>
        </p:nvSpPr>
        <p:spPr>
          <a:xfrm>
            <a:off x="8333052" y="3025776"/>
            <a:ext cx="2403913" cy="2308225"/>
          </a:xfrm>
          <a:custGeom>
            <a:avLst/>
            <a:gdLst>
              <a:gd name="connsiteX0" fmla="*/ 0 w 2403913"/>
              <a:gd name="connsiteY0" fmla="*/ 0 h 2308225"/>
              <a:gd name="connsiteX1" fmla="*/ 349468 w 2403913"/>
              <a:gd name="connsiteY1" fmla="*/ 0 h 2308225"/>
              <a:gd name="connsiteX2" fmla="*/ 1201956 w 2403913"/>
              <a:gd name="connsiteY2" fmla="*/ 852488 h 2308225"/>
              <a:gd name="connsiteX3" fmla="*/ 2054444 w 2403913"/>
              <a:gd name="connsiteY3" fmla="*/ 0 h 2308225"/>
              <a:gd name="connsiteX4" fmla="*/ 2403913 w 2403913"/>
              <a:gd name="connsiteY4" fmla="*/ 0 h 2308225"/>
              <a:gd name="connsiteX5" fmla="*/ 2403913 w 2403913"/>
              <a:gd name="connsiteY5" fmla="*/ 2308225 h 2308225"/>
              <a:gd name="connsiteX6" fmla="*/ 0 w 2403913"/>
              <a:gd name="connsiteY6" fmla="*/ 2308225 h 230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3913" h="2308225">
                <a:moveTo>
                  <a:pt x="0" y="0"/>
                </a:moveTo>
                <a:lnTo>
                  <a:pt x="349468" y="0"/>
                </a:lnTo>
                <a:cubicBezTo>
                  <a:pt x="349468" y="470816"/>
                  <a:pt x="731140" y="852488"/>
                  <a:pt x="1201956" y="852488"/>
                </a:cubicBezTo>
                <a:cubicBezTo>
                  <a:pt x="1672772" y="852488"/>
                  <a:pt x="2054444" y="470816"/>
                  <a:pt x="2054444" y="0"/>
                </a:cubicBezTo>
                <a:lnTo>
                  <a:pt x="2403913" y="0"/>
                </a:lnTo>
                <a:lnTo>
                  <a:pt x="2403913" y="2308225"/>
                </a:lnTo>
                <a:lnTo>
                  <a:pt x="0" y="230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r="54000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7211" y="4314806"/>
            <a:ext cx="11473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/>
              <a:t>ЗАЙМЫ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5220" y="4326742"/>
            <a:ext cx="24457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/>
              <a:t>ПОРУЧИТЕЛЬСТВО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6126" y="4105776"/>
            <a:ext cx="189462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ПОДДЕРЖКА</a:t>
            </a:r>
          </a:p>
          <a:p>
            <a:pPr algn="ctr"/>
            <a:r>
              <a:rPr lang="ru-RU" dirty="0"/>
              <a:t> КРЕДИТНОЙ</a:t>
            </a:r>
          </a:p>
          <a:p>
            <a:pPr algn="ctr"/>
            <a:r>
              <a:rPr lang="ru-RU" sz="2200" b="1" dirty="0"/>
              <a:t>КООПЕРАЦИИ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06" y="2437138"/>
            <a:ext cx="108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38" y="2437138"/>
            <a:ext cx="1080000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008" y="2438389"/>
            <a:ext cx="1080000" cy="1080000"/>
          </a:xfrm>
          <a:prstGeom prst="rect">
            <a:avLst/>
          </a:prstGeom>
        </p:spPr>
      </p:pic>
      <p:sp>
        <p:nvSpPr>
          <p:cNvPr id="18" name="Равнобедренный треугольник 17"/>
          <p:cNvSpPr/>
          <p:nvPr/>
        </p:nvSpPr>
        <p:spPr>
          <a:xfrm rot="1917860">
            <a:off x="-1363866" y="1801670"/>
            <a:ext cx="2321452" cy="3635481"/>
          </a:xfrm>
          <a:prstGeom prst="triangle">
            <a:avLst/>
          </a:prstGeom>
          <a:solidFill>
            <a:srgbClr val="85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20" name="Прямоугольник 19"/>
          <p:cNvSpPr/>
          <p:nvPr/>
        </p:nvSpPr>
        <p:spPr>
          <a:xfrm rot="19305066">
            <a:off x="-1277856" y="2220690"/>
            <a:ext cx="2125683" cy="368135"/>
          </a:xfrm>
          <a:prstGeom prst="rect">
            <a:avLst/>
          </a:prstGeom>
          <a:solidFill>
            <a:srgbClr val="85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9365021">
            <a:off x="-2089335" y="-1627241"/>
            <a:ext cx="2321452" cy="3635481"/>
          </a:xfrm>
          <a:prstGeom prst="triangle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5963AB7-A4B2-41C8-8D3A-527A307D07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9" y="336534"/>
            <a:ext cx="1874591" cy="7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7EE96FB2-2535-4464-B473-D2EAC935B021}"/>
              </a:ext>
            </a:extLst>
          </p:cNvPr>
          <p:cNvSpPr/>
          <p:nvPr/>
        </p:nvSpPr>
        <p:spPr>
          <a:xfrm>
            <a:off x="1231282" y="-276225"/>
            <a:ext cx="10115629" cy="7410450"/>
          </a:xfrm>
          <a:prstGeom prst="parallelogram">
            <a:avLst/>
          </a:pr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F00CB96C-7850-4E4C-8001-C4A2A2DE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58" y="636303"/>
            <a:ext cx="11006411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ФОНД ФИНАНСИРУЕТ </a:t>
            </a:r>
          </a:p>
          <a:p>
            <a:pPr algn="ctr"/>
            <a:r>
              <a:rPr lang="ru-RU" altLang="ru-RU" sz="6600" b="1" dirty="0">
                <a:solidFill>
                  <a:srgbClr val="3CA5B4"/>
                </a:solidFill>
                <a:latin typeface="+mn-lt"/>
                <a:ea typeface="Questrial"/>
                <a:cs typeface="Questrial"/>
              </a:rPr>
              <a:t>ВСЕ ВИДЫ </a:t>
            </a:r>
          </a:p>
          <a:p>
            <a:pPr algn="ctr"/>
            <a:r>
              <a:rPr lang="ru-RU" altLang="ru-RU" sz="6600" b="1" dirty="0">
                <a:solidFill>
                  <a:srgbClr val="3CA5B4"/>
                </a:solidFill>
                <a:latin typeface="+mn-lt"/>
                <a:ea typeface="Questrial"/>
                <a:cs typeface="Questrial"/>
              </a:rPr>
              <a:t>ДЕЯТЕЛЬНОСТИ </a:t>
            </a:r>
          </a:p>
          <a:p>
            <a:pPr algn="ctr"/>
            <a:r>
              <a:rPr lang="ru-RU" altLang="ru-RU" sz="5600" b="1" dirty="0">
                <a:solidFill>
                  <a:srgbClr val="3CA5B4"/>
                </a:solidFill>
                <a:latin typeface="+mn-lt"/>
                <a:ea typeface="Questrial"/>
                <a:cs typeface="Questrial"/>
              </a:rPr>
              <a:t>СУБЪЕКТОВ МСП и САМОЗАНЯТЫХ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9" y="293445"/>
            <a:ext cx="935353" cy="3501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929" y="5949196"/>
            <a:ext cx="102745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 Виды деятельности, определенные Общероссийским классификатором видов экономической деятельности (утв. Приказов </a:t>
            </a:r>
            <a:r>
              <a:rPr lang="ru-RU" sz="1000" dirty="0" err="1"/>
              <a:t>Росстандарта</a:t>
            </a:r>
            <a:r>
              <a:rPr lang="ru-RU" sz="1000" dirty="0"/>
              <a:t> от 31.01.2014 № 14-ст), за исключением следующих видов деятельности: добыча и реализация полезных ископаемых; деятельность финансовая и страховая </a:t>
            </a:r>
            <a:r>
              <a:rPr lang="en-US" sz="1000" dirty="0"/>
              <a:t>(</a:t>
            </a:r>
            <a:r>
              <a:rPr lang="ru-RU" sz="1000" dirty="0"/>
              <a:t>за исключением </a:t>
            </a:r>
            <a:r>
              <a:rPr lang="ru-RU" sz="1000" dirty="0" err="1"/>
              <a:t>микрофинансовой</a:t>
            </a:r>
            <a:r>
              <a:rPr lang="ru-RU" sz="1000" dirty="0"/>
              <a:t> деятельности сельскохозяйственных кредитных потребительских кооперативов</a:t>
            </a:r>
            <a:r>
              <a:rPr lang="en-US" sz="1000" dirty="0"/>
              <a:t>)</a:t>
            </a:r>
            <a:r>
              <a:rPr lang="ru-RU" sz="1000" dirty="0"/>
              <a:t>; деятельность по операциям с недвижимым имуществом; деятельность административная и сопутствующие дополнительные услуги; деятельность общественных организаций; деятельность экстерриториальных организаций и органов, деятельность по организации  и проведению азартных игр.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CFBA546A-C6BD-426A-BAC9-4A70602475C5}"/>
              </a:ext>
            </a:extLst>
          </p:cNvPr>
          <p:cNvGraphicFramePr>
            <a:graphicFrameLocks noGrp="1"/>
          </p:cNvGraphicFramePr>
          <p:nvPr/>
        </p:nvGraphicFramePr>
        <p:xfrm>
          <a:off x="845089" y="4391177"/>
          <a:ext cx="1091714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574">
                  <a:extLst>
                    <a:ext uri="{9D8B030D-6E8A-4147-A177-3AD203B41FA5}">
                      <a16:colId xmlns:a16="http://schemas.microsoft.com/office/drawing/2014/main" xmlns="" val="2946716951"/>
                    </a:ext>
                  </a:extLst>
                </a:gridCol>
                <a:gridCol w="5458574">
                  <a:extLst>
                    <a:ext uri="{9D8B030D-6E8A-4147-A177-3AD203B41FA5}">
                      <a16:colId xmlns:a16="http://schemas.microsoft.com/office/drawing/2014/main" xmlns="" val="2812246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0" dirty="0">
                          <a:solidFill>
                            <a:schemeClr val="tx1"/>
                          </a:solidFill>
                          <a:latin typeface="+mn-lt"/>
                          <a:ea typeface="Questrial"/>
                          <a:cs typeface="Questrial"/>
                        </a:rPr>
                        <a:t>внесенных в единый Реестр, </a:t>
                      </a:r>
                    </a:p>
                    <a:p>
                      <a:pPr algn="ctr"/>
                      <a:r>
                        <a:rPr lang="ru-RU" altLang="ru-RU" sz="1800" b="0" dirty="0">
                          <a:solidFill>
                            <a:schemeClr val="tx1"/>
                          </a:solidFill>
                          <a:latin typeface="+mn-lt"/>
                          <a:ea typeface="Questrial"/>
                          <a:cs typeface="Questrial"/>
                        </a:rPr>
                        <a:t>зарегистрированных и осуществляющих </a:t>
                      </a:r>
                    </a:p>
                    <a:p>
                      <a:pPr algn="ctr"/>
                      <a:r>
                        <a:rPr lang="ru-RU" altLang="ru-RU" sz="1800" b="0" dirty="0">
                          <a:solidFill>
                            <a:schemeClr val="tx1"/>
                          </a:solidFill>
                          <a:latin typeface="+mn-lt"/>
                          <a:ea typeface="Questrial"/>
                          <a:cs typeface="Questrial"/>
                        </a:rPr>
                        <a:t>деятельность на территории Липецкой области*</a:t>
                      </a:r>
                      <a:endParaRPr lang="en-US" altLang="ru-RU" sz="1800" b="0" dirty="0">
                        <a:solidFill>
                          <a:schemeClr val="tx1"/>
                        </a:solidFill>
                        <a:latin typeface="+mn-lt"/>
                        <a:ea typeface="Questrial"/>
                        <a:cs typeface="Questrial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6727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94114" y="856947"/>
            <a:ext cx="5603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3CA5B4"/>
                </a:solidFill>
              </a:rPr>
              <a:t>ЗАЙМЫ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5371" y="3464002"/>
            <a:ext cx="25247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800" b="1" dirty="0">
                <a:solidFill>
                  <a:srgbClr val="3CA5B4"/>
                </a:solidFill>
              </a:rPr>
              <a:t>4 </a:t>
            </a:r>
            <a:r>
              <a:rPr lang="ru-RU" sz="5800" b="1" dirty="0" smtClean="0">
                <a:solidFill>
                  <a:srgbClr val="3CA5B4"/>
                </a:solidFill>
              </a:rPr>
              <a:t>530 </a:t>
            </a:r>
            <a:r>
              <a:rPr lang="ru-RU" sz="2800" b="1" dirty="0">
                <a:solidFill>
                  <a:srgbClr val="3CA5B4"/>
                </a:solidFill>
              </a:rPr>
              <a:t>шт.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4762" y="4308048"/>
            <a:ext cx="2880550" cy="154223"/>
          </a:xfrm>
          <a:prstGeom prst="rect">
            <a:avLst/>
          </a:prstGeom>
          <a:solidFill>
            <a:srgbClr val="FCC300"/>
          </a:solidFill>
          <a:ln>
            <a:noFill/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38169" y="4478487"/>
            <a:ext cx="311873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Микрозаймов</a:t>
            </a:r>
            <a:r>
              <a:rPr lang="ru-RU" dirty="0"/>
              <a:t> предоставлено</a:t>
            </a:r>
          </a:p>
          <a:p>
            <a:r>
              <a:rPr lang="ru-RU" dirty="0"/>
              <a:t>субъектам МСП </a:t>
            </a:r>
            <a:r>
              <a:rPr lang="ru-RU" sz="1400" dirty="0"/>
              <a:t>(с начала</a:t>
            </a:r>
          </a:p>
          <a:p>
            <a:r>
              <a:rPr lang="ru-RU" sz="1400" dirty="0"/>
              <a:t>деятельности Фонда)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65008" y="3464002"/>
            <a:ext cx="418460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800" b="1" dirty="0" smtClean="0">
                <a:solidFill>
                  <a:srgbClr val="3CA5B4"/>
                </a:solidFill>
              </a:rPr>
              <a:t>4,773 </a:t>
            </a:r>
            <a:r>
              <a:rPr lang="ru-RU" sz="2800" b="1" dirty="0">
                <a:solidFill>
                  <a:srgbClr val="3CA5B4"/>
                </a:solidFill>
              </a:rPr>
              <a:t>млрд. рублей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04398" y="4308048"/>
            <a:ext cx="3573457" cy="142031"/>
          </a:xfrm>
          <a:prstGeom prst="rect">
            <a:avLst/>
          </a:prstGeom>
          <a:solidFill>
            <a:srgbClr val="FCC300"/>
          </a:solidFill>
          <a:ln>
            <a:noFill/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97806" y="4478487"/>
            <a:ext cx="332244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Общая сумма предоставленных</a:t>
            </a:r>
          </a:p>
          <a:p>
            <a:r>
              <a:rPr lang="ru-RU" dirty="0" err="1"/>
              <a:t>Микрозаймов</a:t>
            </a:r>
            <a:r>
              <a:rPr lang="ru-RU" dirty="0"/>
              <a:t> </a:t>
            </a:r>
            <a:r>
              <a:rPr lang="ru-RU" sz="1400" dirty="0"/>
              <a:t>(с начала</a:t>
            </a:r>
          </a:p>
          <a:p>
            <a:r>
              <a:rPr lang="ru-RU" sz="1400" dirty="0"/>
              <a:t>деятельности Фонда)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B78274-70CB-4690-ADCA-D7EC2D40C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9" y="336534"/>
            <a:ext cx="1874591" cy="7017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600" y="6216134"/>
            <a:ext cx="387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 </a:t>
            </a:r>
            <a:r>
              <a:rPr lang="ru-RU" b="1" dirty="0" smtClean="0"/>
              <a:t>01.01.2022 </a:t>
            </a:r>
            <a:r>
              <a:rPr lang="ru-RU" b="1" dirty="0"/>
              <a:t>с начала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053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олилиния 38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31000"/>
            <a:ext cx="12192000" cy="254000"/>
          </a:xfrm>
          <a:prstGeom prst="rect">
            <a:avLst/>
          </a:prstGeom>
          <a:solidFill>
            <a:srgbClr val="FCC3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917860">
            <a:off x="-1363866" y="1801670"/>
            <a:ext cx="2321452" cy="3635481"/>
          </a:xfrm>
          <a:prstGeom prst="triangle">
            <a:avLst/>
          </a:prstGeom>
          <a:solidFill>
            <a:srgbClr val="85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 rot="19305066">
            <a:off x="-1277856" y="2220690"/>
            <a:ext cx="2125683" cy="368135"/>
          </a:xfrm>
          <a:prstGeom prst="rect">
            <a:avLst/>
          </a:prstGeom>
          <a:solidFill>
            <a:srgbClr val="85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9365021">
            <a:off x="-2089335" y="-1627241"/>
            <a:ext cx="2321452" cy="3635481"/>
          </a:xfrm>
          <a:prstGeom prst="triangle">
            <a:avLst/>
          </a:prstGeom>
          <a:solidFill>
            <a:srgbClr val="FC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1047715" y="1523987"/>
            <a:ext cx="2381267" cy="1543827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3725891" y="1523987"/>
            <a:ext cx="2381267" cy="1543827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Прямоугольник 11"/>
          <p:cNvSpPr/>
          <p:nvPr/>
        </p:nvSpPr>
        <p:spPr>
          <a:xfrm>
            <a:off x="6404067" y="1523987"/>
            <a:ext cx="2381267" cy="1543827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Прямоугольник 12"/>
          <p:cNvSpPr/>
          <p:nvPr/>
        </p:nvSpPr>
        <p:spPr>
          <a:xfrm>
            <a:off x="9082243" y="1523987"/>
            <a:ext cx="2381267" cy="1543827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1047715" y="3357357"/>
            <a:ext cx="2381267" cy="1543827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3725891" y="3357357"/>
            <a:ext cx="2381267" cy="1543827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>
          <a:xfrm>
            <a:off x="6404067" y="3357357"/>
            <a:ext cx="2381267" cy="1543827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9082243" y="3357357"/>
            <a:ext cx="2381267" cy="1543827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TextBox 2"/>
          <p:cNvSpPr txBox="1"/>
          <p:nvPr/>
        </p:nvSpPr>
        <p:spPr>
          <a:xfrm>
            <a:off x="1003607" y="2163446"/>
            <a:ext cx="241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Финансирование бизнеса «с нуля» и </a:t>
            </a:r>
            <a:r>
              <a:rPr lang="ru-RU" sz="1600" dirty="0" err="1"/>
              <a:t>самозанятых</a:t>
            </a:r>
            <a:r>
              <a:rPr lang="ru-RU" sz="1600" dirty="0"/>
              <a:t> граждан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16158" y="2341507"/>
            <a:ext cx="245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Максимальная сумма займа до 5 млн. 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77757" y="2341507"/>
            <a:ext cx="267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Максимальный срок займа до 3-х лет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72831" y="2256163"/>
            <a:ext cx="267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Льготные ставки </a:t>
            </a:r>
          </a:p>
          <a:p>
            <a:pPr algn="ctr"/>
            <a:r>
              <a:rPr lang="ru-RU" sz="1600" dirty="0"/>
              <a:t>(от </a:t>
            </a:r>
            <a:r>
              <a:rPr lang="ru-RU" sz="1600" dirty="0" smtClean="0"/>
              <a:t>0,1</a:t>
            </a:r>
            <a:r>
              <a:rPr lang="ru-RU" sz="1600" dirty="0"/>
              <a:t>% до 8,5% годовых)</a:t>
            </a:r>
          </a:p>
          <a:p>
            <a:pPr algn="ctr"/>
            <a:r>
              <a:rPr lang="ru-RU" sz="1600" dirty="0"/>
              <a:t>для субъектов МСП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47715" y="4170371"/>
            <a:ext cx="2381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Минимальный пакет документов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46780" y="4170371"/>
            <a:ext cx="234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Оперативное принятие решения по займу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93727" y="4283910"/>
            <a:ext cx="2349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Займы без комиссий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12864" y="3978128"/>
            <a:ext cx="23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Гибкий график по возврату основного долга с возможностью отсрочки до 6-ти месяцев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37" y="1513439"/>
            <a:ext cx="720000" cy="7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24" y="1573476"/>
            <a:ext cx="720000" cy="72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88" y="1555805"/>
            <a:ext cx="720000" cy="72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76" y="1583306"/>
            <a:ext cx="720000" cy="7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48" y="3404091"/>
            <a:ext cx="720000" cy="72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55" y="3399421"/>
            <a:ext cx="720000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88" y="3411866"/>
            <a:ext cx="720000" cy="72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22" y="3394172"/>
            <a:ext cx="586026" cy="586026"/>
          </a:xfrm>
          <a:prstGeom prst="rect">
            <a:avLst/>
          </a:prstGeom>
        </p:spPr>
      </p:pic>
      <p:sp>
        <p:nvSpPr>
          <p:cNvPr id="38" name="TextBox 7">
            <a:extLst>
              <a:ext uri="{FF2B5EF4-FFF2-40B4-BE49-F238E27FC236}">
                <a16:creationId xmlns:a16="http://schemas.microsoft.com/office/drawing/2014/main" xmlns="" id="{F00CB96C-7850-4E4C-8001-C4A2A2DE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676" y="317364"/>
            <a:ext cx="7577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Questrial"/>
                <a:cs typeface="Questrial"/>
              </a:rPr>
              <a:t>Преимущества финансирования в Фонде</a:t>
            </a:r>
            <a:endParaRPr lang="en-US" alt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Questrial"/>
              <a:cs typeface="Quest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37938" y="5143512"/>
            <a:ext cx="2381267" cy="1543827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63" y="5241236"/>
            <a:ext cx="669780" cy="66978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32553" y="5880699"/>
            <a:ext cx="154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Возможность досрочного погашения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725891" y="5143512"/>
            <a:ext cx="2381267" cy="1543827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3" name="TextBox 42"/>
          <p:cNvSpPr txBox="1"/>
          <p:nvPr/>
        </p:nvSpPr>
        <p:spPr>
          <a:xfrm>
            <a:off x="4132698" y="5880699"/>
            <a:ext cx="1547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Оценка залога не требуется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404067" y="5143512"/>
            <a:ext cx="2381267" cy="1543827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6" name="TextBox 45"/>
          <p:cNvSpPr txBox="1"/>
          <p:nvPr/>
        </p:nvSpPr>
        <p:spPr>
          <a:xfrm>
            <a:off x="6427869" y="5880699"/>
            <a:ext cx="2289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Не требуется страхование залога (при сроке займа до 2-х лет)</a:t>
            </a:r>
          </a:p>
        </p:txBody>
      </p:sp>
      <p:pic>
        <p:nvPicPr>
          <p:cNvPr id="1026" name="Picture 2" descr="C:\Users\Svetlana\Downloads\loup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3159" y="5245912"/>
            <a:ext cx="720000" cy="720000"/>
          </a:xfrm>
          <a:prstGeom prst="rect">
            <a:avLst/>
          </a:prstGeom>
          <a:noFill/>
        </p:spPr>
      </p:pic>
      <p:pic>
        <p:nvPicPr>
          <p:cNvPr id="1027" name="Picture 3" descr="C:\Users\Svetlana\Downloads\insuranc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8189" y="5233720"/>
            <a:ext cx="720000" cy="720000"/>
          </a:xfrm>
          <a:prstGeom prst="rect">
            <a:avLst/>
          </a:prstGeom>
          <a:noFill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406CC8CB-41E7-41AE-946D-536E65D8E5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9" y="336534"/>
            <a:ext cx="1874591" cy="701794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F1FB6099-60DA-4A52-9726-98638FC1390E}"/>
              </a:ext>
            </a:extLst>
          </p:cNvPr>
          <p:cNvSpPr/>
          <p:nvPr/>
        </p:nvSpPr>
        <p:spPr>
          <a:xfrm>
            <a:off x="9099642" y="5143512"/>
            <a:ext cx="2381267" cy="1543827"/>
          </a:xfrm>
          <a:prstGeom prst="rect">
            <a:avLst/>
          </a:prstGeom>
          <a:solidFill>
            <a:schemeClr val="bg1"/>
          </a:solidFill>
          <a:ln w="3175">
            <a:solidFill>
              <a:srgbClr val="FCC300"/>
            </a:solidFill>
          </a:ln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CEF279-79E3-4A46-BDF4-E801A547E3BC}"/>
              </a:ext>
            </a:extLst>
          </p:cNvPr>
          <p:cNvSpPr txBox="1"/>
          <p:nvPr/>
        </p:nvSpPr>
        <p:spPr>
          <a:xfrm>
            <a:off x="9912876" y="5146887"/>
            <a:ext cx="11148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FFC000"/>
                </a:solidFill>
              </a:rPr>
              <a:t>100%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E23C096-CCC2-4869-95D1-1CB156D53095}"/>
              </a:ext>
            </a:extLst>
          </p:cNvPr>
          <p:cNvSpPr txBox="1"/>
          <p:nvPr/>
        </p:nvSpPr>
        <p:spPr>
          <a:xfrm>
            <a:off x="9190119" y="5537092"/>
            <a:ext cx="2289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 займу «Инвестиционный» залог приобретаемых ТС и с/х техники покроет 100% займа</a:t>
            </a:r>
          </a:p>
        </p:txBody>
      </p:sp>
    </p:spTree>
    <p:extLst>
      <p:ext uri="{BB962C8B-B14F-4D97-AF65-F5344CB8AC3E}">
        <p14:creationId xmlns:p14="http://schemas.microsoft.com/office/powerpoint/2010/main" val="24502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7829" y="247650"/>
            <a:ext cx="48591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/>
              <a:t>ЗАЙМ </a:t>
            </a:r>
            <a:r>
              <a:rPr lang="ru-RU" sz="3800" b="1" dirty="0">
                <a:solidFill>
                  <a:srgbClr val="3CA5B4"/>
                </a:solidFill>
              </a:rPr>
              <a:t>«ОБОРОТНЫЙ»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429" y="917575"/>
            <a:ext cx="79711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CC300"/>
                </a:solidFill>
              </a:rPr>
              <a:t>ДЛЯ КОГО</a:t>
            </a:r>
            <a:r>
              <a:rPr lang="ru-RU" b="1" dirty="0"/>
              <a:t>: </a:t>
            </a:r>
            <a:r>
              <a:rPr lang="ru-RU" dirty="0"/>
              <a:t>субъектам малого и среднего предпринимательства</a:t>
            </a:r>
          </a:p>
          <a:p>
            <a:endParaRPr lang="ru-RU" dirty="0"/>
          </a:p>
          <a:p>
            <a:r>
              <a:rPr lang="ru-RU" b="1" dirty="0">
                <a:solidFill>
                  <a:srgbClr val="3CA5B4"/>
                </a:solidFill>
              </a:rPr>
              <a:t>ЦЕЛЬ: </a:t>
            </a:r>
            <a:r>
              <a:rPr lang="ru-RU" dirty="0" smtClean="0"/>
              <a:t>пополнение </a:t>
            </a:r>
            <a:r>
              <a:rPr lang="ru-RU" dirty="0"/>
              <a:t>оборотных средств</a:t>
            </a:r>
            <a:r>
              <a:rPr lang="ru-RU" dirty="0" smtClean="0"/>
              <a:t>; приобретение сельскохозяйственных</a:t>
            </a:r>
          </a:p>
          <a:p>
            <a:r>
              <a:rPr lang="ru-RU" dirty="0" smtClean="0"/>
              <a:t> животных,  </a:t>
            </a:r>
            <a:r>
              <a:rPr lang="ru-RU" dirty="0"/>
              <a:t>приобретение </a:t>
            </a:r>
            <a:r>
              <a:rPr lang="ru-RU" dirty="0" smtClean="0"/>
              <a:t> сырья, материалов, оплату работ и услуг, налогов </a:t>
            </a:r>
          </a:p>
          <a:p>
            <a:r>
              <a:rPr lang="ru-RU" dirty="0" smtClean="0"/>
              <a:t>и сборов,  арендные и коммунальные платежи, оплата услуг по ремонту и/или</a:t>
            </a:r>
          </a:p>
          <a:p>
            <a:r>
              <a:rPr lang="ru-RU" dirty="0" smtClean="0"/>
              <a:t> строительству зданий и помещений </a:t>
            </a:r>
            <a:r>
              <a:rPr lang="ru-RU" dirty="0"/>
              <a:t>в которых субъект МСП </a:t>
            </a:r>
            <a:endParaRPr lang="ru-RU" dirty="0" smtClean="0"/>
          </a:p>
          <a:p>
            <a:r>
              <a:rPr lang="ru-RU" dirty="0" smtClean="0"/>
              <a:t>осуществляет предпринимательскую деятельность, иные расходы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20205" y="3332100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0205" y="4672013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0205" y="5586413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8994" y="3332099"/>
            <a:ext cx="532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/>
              <a:t>%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" y="4869041"/>
            <a:ext cx="360000" cy="3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" y="5761461"/>
            <a:ext cx="360000" cy="36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59672" y="4154051"/>
            <a:ext cx="295465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до</a:t>
            </a:r>
            <a:r>
              <a:rPr lang="ru-RU" sz="7800" b="1" dirty="0">
                <a:solidFill>
                  <a:srgbClr val="3CA5B4"/>
                </a:solidFill>
              </a:rPr>
              <a:t>5</a:t>
            </a:r>
            <a:r>
              <a:rPr lang="ru-RU" sz="2800" dirty="0"/>
              <a:t>млн. рублей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9672" y="5055751"/>
            <a:ext cx="28660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до</a:t>
            </a:r>
            <a:r>
              <a:rPr lang="ru-RU" sz="7800" b="1" dirty="0">
                <a:solidFill>
                  <a:srgbClr val="3CA5B4"/>
                </a:solidFill>
              </a:rPr>
              <a:t>18</a:t>
            </a:r>
            <a:r>
              <a:rPr lang="ru-RU" sz="2800" dirty="0"/>
              <a:t>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53" y="2815954"/>
            <a:ext cx="3600000" cy="3600000"/>
          </a:xfrm>
          <a:prstGeom prst="rect">
            <a:avLst/>
          </a:prstGeom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259672" y="2746205"/>
            <a:ext cx="7086940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800" b="1" dirty="0" smtClean="0">
                <a:solidFill>
                  <a:srgbClr val="3CA5B4"/>
                </a:solidFill>
              </a:rPr>
              <a:t>8,5%</a:t>
            </a:r>
          </a:p>
          <a:p>
            <a:r>
              <a:rPr lang="ru-RU" sz="1500" dirty="0" smtClean="0"/>
              <a:t>*4,25% - субъектам МСП – зарегистрированным и осуществляющим</a:t>
            </a:r>
          </a:p>
          <a:p>
            <a:r>
              <a:rPr lang="ru-RU" sz="1500" dirty="0" smtClean="0"/>
              <a:t>деятельность </a:t>
            </a:r>
            <a:r>
              <a:rPr lang="ru-RU" sz="1500" dirty="0"/>
              <a:t>на территории моногорода Лебедянь при реализации приоритетных </a:t>
            </a:r>
          </a:p>
          <a:p>
            <a:r>
              <a:rPr lang="ru-RU" sz="1500" dirty="0"/>
              <a:t>проектов</a:t>
            </a:r>
          </a:p>
          <a:p>
            <a:r>
              <a:rPr lang="ru-RU" sz="5800" b="1" dirty="0">
                <a:solidFill>
                  <a:srgbClr val="3CA5B4"/>
                </a:solidFill>
              </a:rPr>
              <a:t> </a:t>
            </a:r>
            <a:endParaRPr lang="ru-RU" sz="58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6999BFB-576E-4AF6-9026-D7EB88C193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62" y="336534"/>
            <a:ext cx="1874591" cy="7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0204" y="419100"/>
            <a:ext cx="63235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/>
              <a:t>ЗАЙМ </a:t>
            </a:r>
            <a:r>
              <a:rPr lang="ru-RU" sz="3800" b="1" dirty="0">
                <a:solidFill>
                  <a:srgbClr val="3CA5B4"/>
                </a:solidFill>
              </a:rPr>
              <a:t>«ИНВЕСТИЦИОННЫЙ»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204" y="1096208"/>
            <a:ext cx="70810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CC300"/>
                </a:solidFill>
              </a:rPr>
              <a:t>ДЛЯ КОГО</a:t>
            </a:r>
            <a:r>
              <a:rPr lang="ru-RU" b="1" dirty="0"/>
              <a:t>: </a:t>
            </a:r>
            <a:r>
              <a:rPr lang="ru-RU" dirty="0"/>
              <a:t>субъектам малого и среднего предпринимательства</a:t>
            </a:r>
          </a:p>
          <a:p>
            <a:endParaRPr lang="ru-RU" dirty="0"/>
          </a:p>
          <a:p>
            <a:r>
              <a:rPr lang="ru-RU" b="1" dirty="0">
                <a:solidFill>
                  <a:srgbClr val="3CA5B4"/>
                </a:solidFill>
              </a:rPr>
              <a:t>ЦЕЛЬ: </a:t>
            </a:r>
            <a:r>
              <a:rPr lang="ru-RU" dirty="0"/>
              <a:t>приобретение транспорта, </a:t>
            </a:r>
            <a:r>
              <a:rPr lang="ru-RU" dirty="0" smtClean="0"/>
              <a:t>сельскохозяйственной </a:t>
            </a:r>
            <a:r>
              <a:rPr lang="ru-RU" dirty="0"/>
              <a:t>техники, </a:t>
            </a:r>
            <a:endParaRPr lang="ru-RU" dirty="0" smtClean="0"/>
          </a:p>
          <a:p>
            <a:r>
              <a:rPr lang="ru-RU" dirty="0" smtClean="0"/>
              <a:t>оборудования, коммерческой </a:t>
            </a:r>
            <a:r>
              <a:rPr lang="ru-RU" dirty="0"/>
              <a:t>недвижимости, на первоначальный </a:t>
            </a:r>
            <a:endParaRPr lang="ru-RU" dirty="0" smtClean="0"/>
          </a:p>
          <a:p>
            <a:r>
              <a:rPr lang="ru-RU" dirty="0" smtClean="0"/>
              <a:t>взнос </a:t>
            </a:r>
            <a:r>
              <a:rPr lang="ru-RU" dirty="0"/>
              <a:t>по </a:t>
            </a:r>
            <a:r>
              <a:rPr lang="ru-RU" dirty="0" smtClean="0"/>
              <a:t>договору </a:t>
            </a:r>
            <a:r>
              <a:rPr lang="ru-RU" dirty="0"/>
              <a:t>лизинга, на реализацию инвестиционных </a:t>
            </a:r>
            <a:endParaRPr lang="ru-RU" dirty="0" smtClean="0"/>
          </a:p>
          <a:p>
            <a:r>
              <a:rPr lang="ru-RU" dirty="0" smtClean="0"/>
              <a:t>проектов в </a:t>
            </a:r>
            <a:r>
              <a:rPr lang="ru-RU" dirty="0"/>
              <a:t>сфере физкультуры и спорта, в сфере </a:t>
            </a:r>
            <a:r>
              <a:rPr lang="ru-RU" dirty="0" err="1"/>
              <a:t>импортозамещения</a:t>
            </a:r>
            <a:r>
              <a:rPr lang="ru-RU" dirty="0"/>
              <a:t> </a:t>
            </a:r>
            <a:endParaRPr lang="ru-RU" b="1" dirty="0">
              <a:solidFill>
                <a:srgbClr val="3CA5B4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0205" y="3429071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0205" y="4699958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0205" y="5739760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8994" y="3429070"/>
            <a:ext cx="532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/>
              <a:t>%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" y="4896986"/>
            <a:ext cx="360000" cy="3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" y="5914808"/>
            <a:ext cx="360000" cy="36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59672" y="2744849"/>
            <a:ext cx="7086940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800" b="1" dirty="0">
                <a:solidFill>
                  <a:srgbClr val="3CA5B4"/>
                </a:solidFill>
              </a:rPr>
              <a:t>8,5%</a:t>
            </a:r>
          </a:p>
          <a:p>
            <a:r>
              <a:rPr lang="ru-RU" sz="1500" dirty="0"/>
              <a:t>*4,25% - субъектам МСП – зарегистрированным и осуществляющим</a:t>
            </a:r>
          </a:p>
          <a:p>
            <a:r>
              <a:rPr lang="ru-RU" sz="1500" dirty="0"/>
              <a:t>деятельность на территории моногорода Лебедянь при реализации приоритетных </a:t>
            </a:r>
          </a:p>
          <a:p>
            <a:r>
              <a:rPr lang="ru-RU" sz="1500" dirty="0"/>
              <a:t>проектов</a:t>
            </a:r>
          </a:p>
          <a:p>
            <a:r>
              <a:rPr lang="ru-RU" sz="5800" b="1" dirty="0">
                <a:solidFill>
                  <a:srgbClr val="3CA5B4"/>
                </a:solidFill>
              </a:rPr>
              <a:t> </a:t>
            </a:r>
            <a:endParaRPr lang="ru-RU" sz="5800" dirty="0"/>
          </a:p>
        </p:txBody>
      </p:sp>
      <p:sp>
        <p:nvSpPr>
          <p:cNvPr id="23" name="TextBox 22"/>
          <p:cNvSpPr txBox="1"/>
          <p:nvPr/>
        </p:nvSpPr>
        <p:spPr>
          <a:xfrm>
            <a:off x="1259672" y="4181996"/>
            <a:ext cx="295465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до</a:t>
            </a:r>
            <a:r>
              <a:rPr lang="ru-RU" sz="7800" b="1" dirty="0">
                <a:solidFill>
                  <a:srgbClr val="3CA5B4"/>
                </a:solidFill>
              </a:rPr>
              <a:t>5</a:t>
            </a:r>
            <a:r>
              <a:rPr lang="ru-RU" sz="2800" dirty="0"/>
              <a:t>млн. рублей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9672" y="5209098"/>
            <a:ext cx="4428135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до</a:t>
            </a:r>
            <a:r>
              <a:rPr lang="ru-RU" sz="7800" b="1" dirty="0">
                <a:solidFill>
                  <a:srgbClr val="3CA5B4"/>
                </a:solidFill>
              </a:rPr>
              <a:t>24</a:t>
            </a:r>
            <a:r>
              <a:rPr lang="ru-RU" sz="2800" dirty="0"/>
              <a:t>месяцев</a:t>
            </a:r>
          </a:p>
          <a:p>
            <a:r>
              <a:rPr lang="ru-RU" sz="1500" dirty="0"/>
              <a:t>* До 36 месяцев после снятия режима ограничений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13" y="2696509"/>
            <a:ext cx="3600000" cy="3600000"/>
          </a:xfrm>
          <a:prstGeom prst="rect">
            <a:avLst/>
          </a:prstGeom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089AFE-B317-473E-AC33-E79491099E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62" y="336534"/>
            <a:ext cx="1874591" cy="7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 rot="2700000">
            <a:off x="4618909" y="-2751884"/>
            <a:ext cx="4249773" cy="13018992"/>
          </a:xfrm>
          <a:custGeom>
            <a:avLst/>
            <a:gdLst>
              <a:gd name="connsiteX0" fmla="*/ 0 w 4249773"/>
              <a:gd name="connsiteY0" fmla="*/ 3320315 h 13018992"/>
              <a:gd name="connsiteX1" fmla="*/ 3320316 w 4249773"/>
              <a:gd name="connsiteY1" fmla="*/ 0 h 13018992"/>
              <a:gd name="connsiteX2" fmla="*/ 4249772 w 4249773"/>
              <a:gd name="connsiteY2" fmla="*/ 929456 h 13018992"/>
              <a:gd name="connsiteX3" fmla="*/ 4249773 w 4249773"/>
              <a:gd name="connsiteY3" fmla="*/ 8769220 h 13018992"/>
              <a:gd name="connsiteX4" fmla="*/ 0 w 4249773"/>
              <a:gd name="connsiteY4" fmla="*/ 13018992 h 130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773" h="13018992">
                <a:moveTo>
                  <a:pt x="0" y="3320315"/>
                </a:moveTo>
                <a:lnTo>
                  <a:pt x="3320316" y="0"/>
                </a:lnTo>
                <a:lnTo>
                  <a:pt x="4249772" y="929456"/>
                </a:lnTo>
                <a:lnTo>
                  <a:pt x="4249773" y="8769220"/>
                </a:lnTo>
                <a:lnTo>
                  <a:pt x="0" y="13018992"/>
                </a:lnTo>
                <a:close/>
              </a:path>
            </a:pathLst>
          </a:custGeom>
          <a:solidFill>
            <a:srgbClr val="FCC3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0204" y="419100"/>
            <a:ext cx="33413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/>
              <a:t>ЗАЙМ </a:t>
            </a:r>
            <a:r>
              <a:rPr lang="ru-RU" sz="3800" b="1" dirty="0">
                <a:solidFill>
                  <a:srgbClr val="3CA5B4"/>
                </a:solidFill>
              </a:rPr>
              <a:t>«СТАРТ»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204" y="1016451"/>
            <a:ext cx="8276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CC300"/>
                </a:solidFill>
              </a:rPr>
              <a:t>ДЛЯ КОГО: </a:t>
            </a:r>
            <a:r>
              <a:rPr lang="ru-RU" sz="1400" dirty="0"/>
              <a:t>начинающим</a:t>
            </a:r>
            <a:r>
              <a:rPr lang="ru-RU" sz="1400" b="1" dirty="0"/>
              <a:t> </a:t>
            </a:r>
            <a:r>
              <a:rPr lang="ru-RU" sz="1400" dirty="0"/>
              <a:t>субъектам малого и среднего предпринимательства, осуществляющим деятельность сроком до 12-ти месяцев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rgbClr val="3CA5B4"/>
                </a:solidFill>
              </a:rPr>
              <a:t>ЦЕЛЬ: </a:t>
            </a:r>
            <a:r>
              <a:rPr lang="ru-RU" sz="1400" dirty="0"/>
              <a:t>на цели, предусмотренные инвестиционном планом, в том числе на проведение расчетов по заработной плате, по уплате налогов и иных обязательных платежей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rgbClr val="3CA5B4"/>
                </a:solidFill>
              </a:rPr>
              <a:t>ОБЕСПЕЧЕНИЕ: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До 300 тыс. руб. –  поручительство 1-го поручителя (либо имущественное обеспечение);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До 500 тыс. руб. – поручительство 2-х поручителей (либо имущественное обеспечение);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Свыше 500 тыс. руб. – имущественное обеспечение (движимое, недвижимое имущество)</a:t>
            </a:r>
          </a:p>
        </p:txBody>
      </p:sp>
      <p:sp>
        <p:nvSpPr>
          <p:cNvPr id="15" name="Овал 14"/>
          <p:cNvSpPr/>
          <p:nvPr/>
        </p:nvSpPr>
        <p:spPr>
          <a:xfrm>
            <a:off x="420205" y="3757613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0205" y="4862513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0205" y="5776913"/>
            <a:ext cx="710096" cy="710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8994" y="3757612"/>
            <a:ext cx="532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dirty="0"/>
              <a:t>%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" y="5059541"/>
            <a:ext cx="360000" cy="3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4" y="5951961"/>
            <a:ext cx="360000" cy="36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59672" y="3450233"/>
            <a:ext cx="259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Первые 6 месяцев </a:t>
            </a:r>
            <a:r>
              <a:rPr lang="ru-RU" sz="2800" dirty="0"/>
              <a:t>–  </a:t>
            </a:r>
            <a:endParaRPr lang="ru-RU" sz="5800" b="1" dirty="0">
              <a:solidFill>
                <a:srgbClr val="3CA5B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72" y="4344551"/>
            <a:ext cx="295465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до</a:t>
            </a:r>
            <a:r>
              <a:rPr lang="ru-RU" sz="7800" b="1" dirty="0">
                <a:solidFill>
                  <a:srgbClr val="3CA5B4"/>
                </a:solidFill>
              </a:rPr>
              <a:t>1</a:t>
            </a:r>
            <a:r>
              <a:rPr lang="ru-RU" sz="2800" dirty="0"/>
              <a:t>млн. рублей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9672" y="5246251"/>
            <a:ext cx="28660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до</a:t>
            </a:r>
            <a:r>
              <a:rPr lang="ru-RU" sz="7800" b="1" dirty="0">
                <a:solidFill>
                  <a:srgbClr val="3CA5B4"/>
                </a:solidFill>
              </a:rPr>
              <a:t>24</a:t>
            </a:r>
            <a:r>
              <a:rPr lang="ru-RU" sz="2800" dirty="0"/>
              <a:t>месяцев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8458" y="3404138"/>
            <a:ext cx="7873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>
                <a:solidFill>
                  <a:srgbClr val="3CA5B4"/>
                </a:solidFill>
              </a:rPr>
              <a:t>1%</a:t>
            </a:r>
            <a:endParaRPr lang="ru-RU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1261653" y="3944441"/>
            <a:ext cx="51709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Начиная с 7-го месяца – </a:t>
            </a:r>
            <a:r>
              <a:rPr lang="ru-RU" sz="2800" dirty="0"/>
              <a:t>от</a:t>
            </a:r>
            <a:r>
              <a:rPr lang="ru-RU" dirty="0"/>
              <a:t> </a:t>
            </a:r>
            <a:r>
              <a:rPr lang="ru-RU" sz="2800" b="1" dirty="0">
                <a:solidFill>
                  <a:srgbClr val="3CA5B4"/>
                </a:solidFill>
              </a:rPr>
              <a:t>4,25% </a:t>
            </a:r>
            <a:r>
              <a:rPr lang="ru-RU" sz="2800" dirty="0"/>
              <a:t>до</a:t>
            </a:r>
            <a:r>
              <a:rPr lang="ru-RU" sz="900" dirty="0"/>
              <a:t> </a:t>
            </a:r>
            <a:r>
              <a:rPr lang="ru-RU" sz="2800" b="1" dirty="0">
                <a:solidFill>
                  <a:srgbClr val="3CA5B4"/>
                </a:solidFill>
              </a:rPr>
              <a:t>8,5%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04" y="2880194"/>
            <a:ext cx="3385152" cy="3385152"/>
          </a:xfrm>
          <a:prstGeom prst="rect">
            <a:avLst/>
          </a:prstGeom>
          <a:effectLst>
            <a:outerShdw blurRad="215900" dist="114300" dir="72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8BEB52C-B8AA-4754-9ABB-7ACF3B8362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62" y="336534"/>
            <a:ext cx="1874591" cy="7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10076</TotalTime>
  <Words>1337</Words>
  <Application>Microsoft Office PowerPoint</Application>
  <PresentationFormat>Произвольный</PresentationFormat>
  <Paragraphs>281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Бурков</dc:creator>
  <cp:lastModifiedBy>USER</cp:lastModifiedBy>
  <cp:revision>154</cp:revision>
  <cp:lastPrinted>2021-07-27T13:37:24Z</cp:lastPrinted>
  <dcterms:created xsi:type="dcterms:W3CDTF">2020-09-10T08:26:50Z</dcterms:created>
  <dcterms:modified xsi:type="dcterms:W3CDTF">2022-01-18T11:40:08Z</dcterms:modified>
</cp:coreProperties>
</file>